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1"/>
  </p:sldMasterIdLst>
  <p:notesMasterIdLst>
    <p:notesMasterId r:id="rId14"/>
  </p:notesMasterIdLst>
  <p:sldIdLst>
    <p:sldId id="256" r:id="rId2"/>
    <p:sldId id="257" r:id="rId3"/>
    <p:sldId id="258" r:id="rId4"/>
    <p:sldId id="259" r:id="rId5"/>
    <p:sldId id="261" r:id="rId6"/>
    <p:sldId id="270" r:id="rId7"/>
    <p:sldId id="263" r:id="rId8"/>
    <p:sldId id="264" r:id="rId9"/>
    <p:sldId id="271" r:id="rId10"/>
    <p:sldId id="265" r:id="rId11"/>
    <p:sldId id="266" r:id="rId12"/>
    <p:sldId id="267"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90" d="100"/>
          <a:sy n="90" d="100"/>
        </p:scale>
        <p:origin x="1248"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Customer</a:t>
            </a:r>
            <a:r>
              <a:rPr lang="en-US" baseline="0" dirty="0"/>
              <a:t> segment</a:t>
            </a:r>
            <a:endParaRPr lang="en-US"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Financial access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D534-4AAF-9C78-23C817834C1C}"/>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D534-4AAF-9C78-23C817834C1C}"/>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D534-4AAF-9C78-23C817834C1C}"/>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D534-4AAF-9C78-23C817834C1C}"/>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Sheet1!$A$3:$A$5</c:f>
              <c:strCache>
                <c:ptCount val="2"/>
                <c:pt idx="0">
                  <c:v>Unbanked/Underbanked</c:v>
                </c:pt>
                <c:pt idx="1">
                  <c:v>Banked</c:v>
                </c:pt>
              </c:strCache>
            </c:strRef>
          </c:cat>
          <c:val>
            <c:numRef>
              <c:f>Sheet1!$B$3:$B$5</c:f>
              <c:numCache>
                <c:formatCode>0%</c:formatCode>
                <c:ptCount val="3"/>
                <c:pt idx="0">
                  <c:v>0.7</c:v>
                </c:pt>
                <c:pt idx="1">
                  <c:v>0.3</c:v>
                </c:pt>
              </c:numCache>
            </c:numRef>
          </c:val>
          <c:extLst>
            <c:ext xmlns:c16="http://schemas.microsoft.com/office/drawing/2014/chart" uri="{C3380CC4-5D6E-409C-BE32-E72D297353CC}">
              <c16:uniqueId val="{00000008-D534-4AAF-9C78-23C817834C1C}"/>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_rels/data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20879C-70C9-4966-ABFD-80BF4032352C}"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E4144CC9-DE96-4373-9457-689011430C29}">
      <dgm:prSet/>
      <dgm:spPr/>
      <dgm:t>
        <a:bodyPr/>
        <a:lstStyle/>
        <a:p>
          <a:r>
            <a:rPr lang="en-US" dirty="0"/>
            <a:t>Focus segment: Banked but Underserved Families (Low-Income Workers, Young Adults, Immigrants)</a:t>
          </a:r>
        </a:p>
      </dgm:t>
    </dgm:pt>
    <dgm:pt modelId="{4E77617E-64BE-47CA-83EB-0D46570B25F3}" type="parTrans" cxnId="{4CB66340-88BF-4AC9-BFD1-EE79580203CE}">
      <dgm:prSet/>
      <dgm:spPr/>
      <dgm:t>
        <a:bodyPr/>
        <a:lstStyle/>
        <a:p>
          <a:endParaRPr lang="en-US"/>
        </a:p>
      </dgm:t>
    </dgm:pt>
    <dgm:pt modelId="{4116EBE5-AF98-4AF4-84EA-2B32FBC614FF}" type="sibTrans" cxnId="{4CB66340-88BF-4AC9-BFD1-EE79580203CE}">
      <dgm:prSet/>
      <dgm:spPr/>
      <dgm:t>
        <a:bodyPr/>
        <a:lstStyle/>
        <a:p>
          <a:endParaRPr lang="en-US"/>
        </a:p>
      </dgm:t>
    </dgm:pt>
    <dgm:pt modelId="{1D4FF454-5998-42EF-8F68-3417F2CC685B}">
      <dgm:prSet/>
      <dgm:spPr/>
      <dgm:t>
        <a:bodyPr/>
        <a:lstStyle/>
        <a:p>
          <a:r>
            <a:rPr lang="en-US" b="0" i="0" baseline="0"/>
            <a:t>Needs → "Affordable credit, bill pay, cash access". </a:t>
          </a:r>
          <a:endParaRPr lang="en-US"/>
        </a:p>
      </dgm:t>
    </dgm:pt>
    <dgm:pt modelId="{801D1669-5A10-49DF-BA49-DE7E1BA7B9D1}" type="parTrans" cxnId="{401BC5B8-D855-4752-BA53-D38E3A70FACC}">
      <dgm:prSet/>
      <dgm:spPr/>
      <dgm:t>
        <a:bodyPr/>
        <a:lstStyle/>
        <a:p>
          <a:endParaRPr lang="en-US"/>
        </a:p>
      </dgm:t>
    </dgm:pt>
    <dgm:pt modelId="{77909A80-B4A7-46B9-AC4D-B7ADF518896F}" type="sibTrans" cxnId="{401BC5B8-D855-4752-BA53-D38E3A70FACC}">
      <dgm:prSet/>
      <dgm:spPr/>
      <dgm:t>
        <a:bodyPr/>
        <a:lstStyle/>
        <a:p>
          <a:endParaRPr lang="en-US"/>
        </a:p>
      </dgm:t>
    </dgm:pt>
    <dgm:pt modelId="{FE7D51FB-AF9C-4D4E-AAFA-8D75A849E474}">
      <dgm:prSet/>
      <dgm:spPr/>
      <dgm:t>
        <a:bodyPr/>
        <a:lstStyle/>
        <a:p>
          <a:r>
            <a:rPr lang="en-US" b="0" i="0" baseline="0"/>
            <a:t>Pain Points → "Language barriers, distrust, irregular income, high fees". </a:t>
          </a:r>
          <a:endParaRPr lang="en-US"/>
        </a:p>
      </dgm:t>
    </dgm:pt>
    <dgm:pt modelId="{AC6EAECA-6462-4A08-B872-FCBBD391CB2F}" type="parTrans" cxnId="{ABB88360-F769-4C48-875E-A44270F2B9E6}">
      <dgm:prSet/>
      <dgm:spPr/>
      <dgm:t>
        <a:bodyPr/>
        <a:lstStyle/>
        <a:p>
          <a:endParaRPr lang="en-US"/>
        </a:p>
      </dgm:t>
    </dgm:pt>
    <dgm:pt modelId="{9D48797F-F8CA-42EE-BACB-F5D0DE89209C}" type="sibTrans" cxnId="{ABB88360-F769-4C48-875E-A44270F2B9E6}">
      <dgm:prSet/>
      <dgm:spPr/>
      <dgm:t>
        <a:bodyPr/>
        <a:lstStyle/>
        <a:p>
          <a:endParaRPr lang="en-US"/>
        </a:p>
      </dgm:t>
    </dgm:pt>
    <dgm:pt modelId="{A9C395BD-CAA0-45B4-9F04-400BF6ED09DB}">
      <dgm:prSet/>
      <dgm:spPr/>
      <dgm:t>
        <a:bodyPr/>
        <a:lstStyle/>
        <a:p>
          <a:r>
            <a:rPr lang="en-US" b="0" i="0" baseline="0"/>
            <a:t>Solution Fit → "SMS-based microloans, multilingual app, cash kiosks".</a:t>
          </a:r>
          <a:endParaRPr lang="en-US"/>
        </a:p>
      </dgm:t>
    </dgm:pt>
    <dgm:pt modelId="{EA61BB3D-6244-4D2D-963E-471336DD7EB7}" type="parTrans" cxnId="{F414D78D-D55A-4E61-98DD-1EC8816228BF}">
      <dgm:prSet/>
      <dgm:spPr/>
      <dgm:t>
        <a:bodyPr/>
        <a:lstStyle/>
        <a:p>
          <a:endParaRPr lang="en-US"/>
        </a:p>
      </dgm:t>
    </dgm:pt>
    <dgm:pt modelId="{02C89C89-7486-4CB9-8967-76CAD10BD29E}" type="sibTrans" cxnId="{F414D78D-D55A-4E61-98DD-1EC8816228BF}">
      <dgm:prSet/>
      <dgm:spPr/>
      <dgm:t>
        <a:bodyPr/>
        <a:lstStyle/>
        <a:p>
          <a:endParaRPr lang="en-US"/>
        </a:p>
      </dgm:t>
    </dgm:pt>
    <dgm:pt modelId="{05B074AB-6EBF-42E7-9B0D-3C2EC66CB70B}">
      <dgm:prSet/>
      <dgm:spPr/>
      <dgm:t>
        <a:bodyPr/>
        <a:lstStyle/>
        <a:p>
          <a:r>
            <a:rPr lang="en-US" dirty="0"/>
            <a:t>Insights: Prefer cash, high smartphone use, rely on community networks.</a:t>
          </a:r>
        </a:p>
      </dgm:t>
    </dgm:pt>
    <dgm:pt modelId="{A7B0567D-87C9-45CD-921A-0D7B263B4EF1}" type="parTrans" cxnId="{1FED5648-3262-47E9-8D5A-41108439AD41}">
      <dgm:prSet/>
      <dgm:spPr/>
      <dgm:t>
        <a:bodyPr/>
        <a:lstStyle/>
        <a:p>
          <a:endParaRPr lang="en-US"/>
        </a:p>
      </dgm:t>
    </dgm:pt>
    <dgm:pt modelId="{37BEB34A-3652-44B2-AEF9-2D96AE1A8A77}" type="sibTrans" cxnId="{1FED5648-3262-47E9-8D5A-41108439AD41}">
      <dgm:prSet/>
      <dgm:spPr/>
      <dgm:t>
        <a:bodyPr/>
        <a:lstStyle/>
        <a:p>
          <a:endParaRPr lang="en-US"/>
        </a:p>
      </dgm:t>
    </dgm:pt>
    <dgm:pt modelId="{B714C28A-7C37-4988-AA49-DC8357161359}" type="pres">
      <dgm:prSet presAssocID="{8420879C-70C9-4966-ABFD-80BF4032352C}" presName="Name0" presStyleCnt="0">
        <dgm:presLayoutVars>
          <dgm:dir/>
          <dgm:animLvl val="lvl"/>
          <dgm:resizeHandles val="exact"/>
        </dgm:presLayoutVars>
      </dgm:prSet>
      <dgm:spPr/>
    </dgm:pt>
    <dgm:pt modelId="{F7DF5870-3811-41F7-A68D-5E66A0E559ED}" type="pres">
      <dgm:prSet presAssocID="{05B074AB-6EBF-42E7-9B0D-3C2EC66CB70B}" presName="boxAndChildren" presStyleCnt="0"/>
      <dgm:spPr/>
    </dgm:pt>
    <dgm:pt modelId="{6C1F5B9A-0452-4D80-B0CB-1A4AB4A6D598}" type="pres">
      <dgm:prSet presAssocID="{05B074AB-6EBF-42E7-9B0D-3C2EC66CB70B}" presName="parentTextBox" presStyleLbl="node1" presStyleIdx="0" presStyleCnt="2"/>
      <dgm:spPr/>
    </dgm:pt>
    <dgm:pt modelId="{CA17163C-FB9D-49D3-8B6A-ED3E29BDBD19}" type="pres">
      <dgm:prSet presAssocID="{4116EBE5-AF98-4AF4-84EA-2B32FBC614FF}" presName="sp" presStyleCnt="0"/>
      <dgm:spPr/>
    </dgm:pt>
    <dgm:pt modelId="{F4B3D599-6613-451A-AF49-689280D30A0F}" type="pres">
      <dgm:prSet presAssocID="{E4144CC9-DE96-4373-9457-689011430C29}" presName="arrowAndChildren" presStyleCnt="0"/>
      <dgm:spPr/>
    </dgm:pt>
    <dgm:pt modelId="{5E8C58AD-FC35-4B07-AFA0-E64AFDE05B5E}" type="pres">
      <dgm:prSet presAssocID="{E4144CC9-DE96-4373-9457-689011430C29}" presName="parentTextArrow" presStyleLbl="node1" presStyleIdx="0" presStyleCnt="2"/>
      <dgm:spPr/>
    </dgm:pt>
    <dgm:pt modelId="{0144911E-A3E7-49AF-A452-0D2250706F10}" type="pres">
      <dgm:prSet presAssocID="{E4144CC9-DE96-4373-9457-689011430C29}" presName="arrow" presStyleLbl="node1" presStyleIdx="1" presStyleCnt="2"/>
      <dgm:spPr/>
    </dgm:pt>
    <dgm:pt modelId="{284CB02C-FEBC-457B-8BEF-0B47A289C865}" type="pres">
      <dgm:prSet presAssocID="{E4144CC9-DE96-4373-9457-689011430C29}" presName="descendantArrow" presStyleCnt="0"/>
      <dgm:spPr/>
    </dgm:pt>
    <dgm:pt modelId="{C532E464-2C6A-4B27-9F94-E76559130E46}" type="pres">
      <dgm:prSet presAssocID="{1D4FF454-5998-42EF-8F68-3417F2CC685B}" presName="childTextArrow" presStyleLbl="fgAccFollowNode1" presStyleIdx="0" presStyleCnt="3">
        <dgm:presLayoutVars>
          <dgm:bulletEnabled val="1"/>
        </dgm:presLayoutVars>
      </dgm:prSet>
      <dgm:spPr/>
    </dgm:pt>
    <dgm:pt modelId="{6ADBBB5D-E43F-4D1A-BBCD-66FF8DDEEE5B}" type="pres">
      <dgm:prSet presAssocID="{FE7D51FB-AF9C-4D4E-AAFA-8D75A849E474}" presName="childTextArrow" presStyleLbl="fgAccFollowNode1" presStyleIdx="1" presStyleCnt="3">
        <dgm:presLayoutVars>
          <dgm:bulletEnabled val="1"/>
        </dgm:presLayoutVars>
      </dgm:prSet>
      <dgm:spPr/>
    </dgm:pt>
    <dgm:pt modelId="{C018474D-0DB2-406F-A066-C25B450F8E5F}" type="pres">
      <dgm:prSet presAssocID="{A9C395BD-CAA0-45B4-9F04-400BF6ED09DB}" presName="childTextArrow" presStyleLbl="fgAccFollowNode1" presStyleIdx="2" presStyleCnt="3">
        <dgm:presLayoutVars>
          <dgm:bulletEnabled val="1"/>
        </dgm:presLayoutVars>
      </dgm:prSet>
      <dgm:spPr/>
    </dgm:pt>
  </dgm:ptLst>
  <dgm:cxnLst>
    <dgm:cxn modelId="{8B615214-251D-4E1B-ACCF-236ECF9FB4A1}" type="presOf" srcId="{E4144CC9-DE96-4373-9457-689011430C29}" destId="{5E8C58AD-FC35-4B07-AFA0-E64AFDE05B5E}" srcOrd="0" destOrd="0" presId="urn:microsoft.com/office/officeart/2005/8/layout/process4"/>
    <dgm:cxn modelId="{4CB66340-88BF-4AC9-BFD1-EE79580203CE}" srcId="{8420879C-70C9-4966-ABFD-80BF4032352C}" destId="{E4144CC9-DE96-4373-9457-689011430C29}" srcOrd="0" destOrd="0" parTransId="{4E77617E-64BE-47CA-83EB-0D46570B25F3}" sibTransId="{4116EBE5-AF98-4AF4-84EA-2B32FBC614FF}"/>
    <dgm:cxn modelId="{ABB88360-F769-4C48-875E-A44270F2B9E6}" srcId="{E4144CC9-DE96-4373-9457-689011430C29}" destId="{FE7D51FB-AF9C-4D4E-AAFA-8D75A849E474}" srcOrd="1" destOrd="0" parTransId="{AC6EAECA-6462-4A08-B872-FCBBD391CB2F}" sibTransId="{9D48797F-F8CA-42EE-BACB-F5D0DE89209C}"/>
    <dgm:cxn modelId="{1FED5648-3262-47E9-8D5A-41108439AD41}" srcId="{8420879C-70C9-4966-ABFD-80BF4032352C}" destId="{05B074AB-6EBF-42E7-9B0D-3C2EC66CB70B}" srcOrd="1" destOrd="0" parTransId="{A7B0567D-87C9-45CD-921A-0D7B263B4EF1}" sibTransId="{37BEB34A-3652-44B2-AEF9-2D96AE1A8A77}"/>
    <dgm:cxn modelId="{D656A16B-5F69-481E-9D75-612ED4854F5B}" type="presOf" srcId="{05B074AB-6EBF-42E7-9B0D-3C2EC66CB70B}" destId="{6C1F5B9A-0452-4D80-B0CB-1A4AB4A6D598}" srcOrd="0" destOrd="0" presId="urn:microsoft.com/office/officeart/2005/8/layout/process4"/>
    <dgm:cxn modelId="{A2F87873-1CA1-4DD1-90DE-C268BC32FC1A}" type="presOf" srcId="{E4144CC9-DE96-4373-9457-689011430C29}" destId="{0144911E-A3E7-49AF-A452-0D2250706F10}" srcOrd="1" destOrd="0" presId="urn:microsoft.com/office/officeart/2005/8/layout/process4"/>
    <dgm:cxn modelId="{A9F65F5A-3563-48B7-9E13-33AD55841DA0}" type="presOf" srcId="{8420879C-70C9-4966-ABFD-80BF4032352C}" destId="{B714C28A-7C37-4988-AA49-DC8357161359}" srcOrd="0" destOrd="0" presId="urn:microsoft.com/office/officeart/2005/8/layout/process4"/>
    <dgm:cxn modelId="{DE410B81-A52B-4234-B768-07A5B3C6E053}" type="presOf" srcId="{A9C395BD-CAA0-45B4-9F04-400BF6ED09DB}" destId="{C018474D-0DB2-406F-A066-C25B450F8E5F}" srcOrd="0" destOrd="0" presId="urn:microsoft.com/office/officeart/2005/8/layout/process4"/>
    <dgm:cxn modelId="{1521488D-F976-4834-8CCB-3318D4468C94}" type="presOf" srcId="{1D4FF454-5998-42EF-8F68-3417F2CC685B}" destId="{C532E464-2C6A-4B27-9F94-E76559130E46}" srcOrd="0" destOrd="0" presId="urn:microsoft.com/office/officeart/2005/8/layout/process4"/>
    <dgm:cxn modelId="{F414D78D-D55A-4E61-98DD-1EC8816228BF}" srcId="{E4144CC9-DE96-4373-9457-689011430C29}" destId="{A9C395BD-CAA0-45B4-9F04-400BF6ED09DB}" srcOrd="2" destOrd="0" parTransId="{EA61BB3D-6244-4D2D-963E-471336DD7EB7}" sibTransId="{02C89C89-7486-4CB9-8967-76CAD10BD29E}"/>
    <dgm:cxn modelId="{401BC5B8-D855-4752-BA53-D38E3A70FACC}" srcId="{E4144CC9-DE96-4373-9457-689011430C29}" destId="{1D4FF454-5998-42EF-8F68-3417F2CC685B}" srcOrd="0" destOrd="0" parTransId="{801D1669-5A10-49DF-BA49-DE7E1BA7B9D1}" sibTransId="{77909A80-B4A7-46B9-AC4D-B7ADF518896F}"/>
    <dgm:cxn modelId="{F36FBCF6-5935-4149-80B5-749B402EDA10}" type="presOf" srcId="{FE7D51FB-AF9C-4D4E-AAFA-8D75A849E474}" destId="{6ADBBB5D-E43F-4D1A-BBCD-66FF8DDEEE5B}" srcOrd="0" destOrd="0" presId="urn:microsoft.com/office/officeart/2005/8/layout/process4"/>
    <dgm:cxn modelId="{3F9424D5-478D-40C4-AF6A-06B772060273}" type="presParOf" srcId="{B714C28A-7C37-4988-AA49-DC8357161359}" destId="{F7DF5870-3811-41F7-A68D-5E66A0E559ED}" srcOrd="0" destOrd="0" presId="urn:microsoft.com/office/officeart/2005/8/layout/process4"/>
    <dgm:cxn modelId="{DB8A783A-4862-4D25-9BC3-9DCD9B893205}" type="presParOf" srcId="{F7DF5870-3811-41F7-A68D-5E66A0E559ED}" destId="{6C1F5B9A-0452-4D80-B0CB-1A4AB4A6D598}" srcOrd="0" destOrd="0" presId="urn:microsoft.com/office/officeart/2005/8/layout/process4"/>
    <dgm:cxn modelId="{A4DC1C30-0072-4024-AAD1-8F309D8A1602}" type="presParOf" srcId="{B714C28A-7C37-4988-AA49-DC8357161359}" destId="{CA17163C-FB9D-49D3-8B6A-ED3E29BDBD19}" srcOrd="1" destOrd="0" presId="urn:microsoft.com/office/officeart/2005/8/layout/process4"/>
    <dgm:cxn modelId="{838FAD41-E82D-4BDA-8E04-2E97A1BF9D14}" type="presParOf" srcId="{B714C28A-7C37-4988-AA49-DC8357161359}" destId="{F4B3D599-6613-451A-AF49-689280D30A0F}" srcOrd="2" destOrd="0" presId="urn:microsoft.com/office/officeart/2005/8/layout/process4"/>
    <dgm:cxn modelId="{47824F48-62C4-42CF-86CE-AD478F7455B8}" type="presParOf" srcId="{F4B3D599-6613-451A-AF49-689280D30A0F}" destId="{5E8C58AD-FC35-4B07-AFA0-E64AFDE05B5E}" srcOrd="0" destOrd="0" presId="urn:microsoft.com/office/officeart/2005/8/layout/process4"/>
    <dgm:cxn modelId="{8D54157E-B10F-4E2A-B7BF-A51158A4A325}" type="presParOf" srcId="{F4B3D599-6613-451A-AF49-689280D30A0F}" destId="{0144911E-A3E7-49AF-A452-0D2250706F10}" srcOrd="1" destOrd="0" presId="urn:microsoft.com/office/officeart/2005/8/layout/process4"/>
    <dgm:cxn modelId="{4033DC48-4BBB-4FB0-B597-4F9721A2BF97}" type="presParOf" srcId="{F4B3D599-6613-451A-AF49-689280D30A0F}" destId="{284CB02C-FEBC-457B-8BEF-0B47A289C865}" srcOrd="2" destOrd="0" presId="urn:microsoft.com/office/officeart/2005/8/layout/process4"/>
    <dgm:cxn modelId="{E3AE7CDC-DBEF-4D1D-8ECB-ED0A049AE080}" type="presParOf" srcId="{284CB02C-FEBC-457B-8BEF-0B47A289C865}" destId="{C532E464-2C6A-4B27-9F94-E76559130E46}" srcOrd="0" destOrd="0" presId="urn:microsoft.com/office/officeart/2005/8/layout/process4"/>
    <dgm:cxn modelId="{FD3875AC-866E-4AE0-BED8-70F3E237EC5E}" type="presParOf" srcId="{284CB02C-FEBC-457B-8BEF-0B47A289C865}" destId="{6ADBBB5D-E43F-4D1A-BBCD-66FF8DDEEE5B}" srcOrd="1" destOrd="0" presId="urn:microsoft.com/office/officeart/2005/8/layout/process4"/>
    <dgm:cxn modelId="{47CEB7CE-E381-4BB6-99E9-6A27F36CA533}" type="presParOf" srcId="{284CB02C-FEBC-457B-8BEF-0B47A289C865}" destId="{C018474D-0DB2-406F-A066-C25B450F8E5F}"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AC7B6F-8597-45CA-B378-D1EBCD350A38}"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E8837C55-9ED0-42E7-A410-5FA3D4152CE1}">
      <dgm:prSet/>
      <dgm:spPr/>
      <dgm:t>
        <a:bodyPr/>
        <a:lstStyle/>
        <a:p>
          <a:r>
            <a:rPr lang="en-US" b="1" i="0" baseline="0" dirty="0"/>
            <a:t>Next Steps</a:t>
          </a:r>
          <a:r>
            <a:rPr lang="en-US" b="0" i="0" baseline="0" dirty="0"/>
            <a:t>: </a:t>
          </a:r>
          <a:r>
            <a:rPr lang="en-US" dirty="0"/>
            <a:t>📅</a:t>
          </a:r>
        </a:p>
      </dgm:t>
    </dgm:pt>
    <dgm:pt modelId="{38508CFF-016D-4C79-AD99-E3E1F9B7F1EC}" type="parTrans" cxnId="{2E1EFCEA-8882-4CB6-A8DB-AC82B6448E46}">
      <dgm:prSet/>
      <dgm:spPr/>
      <dgm:t>
        <a:bodyPr/>
        <a:lstStyle/>
        <a:p>
          <a:endParaRPr lang="en-US"/>
        </a:p>
      </dgm:t>
    </dgm:pt>
    <dgm:pt modelId="{D33398CE-8453-4433-8DDC-ACA6E393B485}" type="sibTrans" cxnId="{2E1EFCEA-8882-4CB6-A8DB-AC82B6448E46}">
      <dgm:prSet/>
      <dgm:spPr/>
      <dgm:t>
        <a:bodyPr/>
        <a:lstStyle/>
        <a:p>
          <a:endParaRPr lang="en-US"/>
        </a:p>
      </dgm:t>
    </dgm:pt>
    <dgm:pt modelId="{0262D39C-9D72-426B-8409-545AF13EAE61}">
      <dgm:prSet/>
      <dgm:spPr/>
      <dgm:t>
        <a:bodyPr/>
        <a:lstStyle/>
        <a:p>
          <a:r>
            <a:rPr lang="en-US" b="0" i="0" baseline="0" dirty="0"/>
            <a:t>Start the pilot in Months 4-6 with initial users and local partners. </a:t>
          </a:r>
          <a:endParaRPr lang="en-US" dirty="0"/>
        </a:p>
      </dgm:t>
    </dgm:pt>
    <dgm:pt modelId="{7BF4756F-0D6C-4D0D-9AA4-3DFF4F7D94AF}" type="parTrans" cxnId="{7E98483C-9F6D-47EB-B29A-982E68824AAB}">
      <dgm:prSet/>
      <dgm:spPr/>
      <dgm:t>
        <a:bodyPr/>
        <a:lstStyle/>
        <a:p>
          <a:endParaRPr lang="en-US"/>
        </a:p>
      </dgm:t>
    </dgm:pt>
    <dgm:pt modelId="{C333DD24-5B48-4C90-805F-D310E76A3B63}" type="sibTrans" cxnId="{7E98483C-9F6D-47EB-B29A-982E68824AAB}">
      <dgm:prSet/>
      <dgm:spPr/>
      <dgm:t>
        <a:bodyPr/>
        <a:lstStyle/>
        <a:p>
          <a:endParaRPr lang="en-US"/>
        </a:p>
      </dgm:t>
    </dgm:pt>
    <dgm:pt modelId="{51E7F870-B958-4343-A153-BC220D00752F}">
      <dgm:prSet/>
      <dgm:spPr/>
      <dgm:t>
        <a:bodyPr/>
        <a:lstStyle/>
        <a:p>
          <a:r>
            <a:rPr lang="en-US" b="0" i="0" baseline="0"/>
            <a:t>Use feedback to improve the app and scale to more users in Months 7-12. </a:t>
          </a:r>
          <a:endParaRPr lang="en-US"/>
        </a:p>
      </dgm:t>
    </dgm:pt>
    <dgm:pt modelId="{A7256E3A-64C3-450C-8683-56C87F663CAC}" type="parTrans" cxnId="{9AD8743D-E40E-478D-AD5A-3EE2EB5249E8}">
      <dgm:prSet/>
      <dgm:spPr/>
      <dgm:t>
        <a:bodyPr/>
        <a:lstStyle/>
        <a:p>
          <a:endParaRPr lang="en-US"/>
        </a:p>
      </dgm:t>
    </dgm:pt>
    <dgm:pt modelId="{AA1AA8B3-5059-458E-B410-4A408C31387B}" type="sibTrans" cxnId="{9AD8743D-E40E-478D-AD5A-3EE2EB5249E8}">
      <dgm:prSet/>
      <dgm:spPr/>
      <dgm:t>
        <a:bodyPr/>
        <a:lstStyle/>
        <a:p>
          <a:endParaRPr lang="en-US"/>
        </a:p>
      </dgm:t>
    </dgm:pt>
    <dgm:pt modelId="{2B693873-E94E-4C08-A5E5-F9BAE14406AE}">
      <dgm:prSet/>
      <dgm:spPr/>
      <dgm:t>
        <a:bodyPr/>
        <a:lstStyle/>
        <a:p>
          <a:r>
            <a:rPr lang="en-US" b="0" i="0" baseline="0"/>
            <a:t>Measure impact using our metrics to ensure success.</a:t>
          </a:r>
          <a:endParaRPr lang="en-US"/>
        </a:p>
      </dgm:t>
    </dgm:pt>
    <dgm:pt modelId="{683327AC-25ED-4828-997A-C521B10B1030}" type="parTrans" cxnId="{6324987A-6CC8-47A1-AD41-E96A075E389D}">
      <dgm:prSet/>
      <dgm:spPr/>
      <dgm:t>
        <a:bodyPr/>
        <a:lstStyle/>
        <a:p>
          <a:endParaRPr lang="en-US"/>
        </a:p>
      </dgm:t>
    </dgm:pt>
    <dgm:pt modelId="{47B779D0-C113-41E9-84B8-D56C8529D397}" type="sibTrans" cxnId="{6324987A-6CC8-47A1-AD41-E96A075E389D}">
      <dgm:prSet/>
      <dgm:spPr/>
      <dgm:t>
        <a:bodyPr/>
        <a:lstStyle/>
        <a:p>
          <a:endParaRPr lang="en-US"/>
        </a:p>
      </dgm:t>
    </dgm:pt>
    <dgm:pt modelId="{D4846EC5-65AF-45BC-8075-F3417CFD09F6}" type="pres">
      <dgm:prSet presAssocID="{B7AC7B6F-8597-45CA-B378-D1EBCD350A38}" presName="outerComposite" presStyleCnt="0">
        <dgm:presLayoutVars>
          <dgm:chMax val="5"/>
          <dgm:dir/>
          <dgm:resizeHandles val="exact"/>
        </dgm:presLayoutVars>
      </dgm:prSet>
      <dgm:spPr/>
    </dgm:pt>
    <dgm:pt modelId="{C32E3059-8CC6-4DE3-B353-737FE00696E1}" type="pres">
      <dgm:prSet presAssocID="{B7AC7B6F-8597-45CA-B378-D1EBCD350A38}" presName="dummyMaxCanvas" presStyleCnt="0">
        <dgm:presLayoutVars/>
      </dgm:prSet>
      <dgm:spPr/>
    </dgm:pt>
    <dgm:pt modelId="{90BA8997-3DD2-435D-B2BD-223A06A8F25E}" type="pres">
      <dgm:prSet presAssocID="{B7AC7B6F-8597-45CA-B378-D1EBCD350A38}" presName="FourNodes_1" presStyleLbl="node1" presStyleIdx="0" presStyleCnt="4">
        <dgm:presLayoutVars>
          <dgm:bulletEnabled val="1"/>
        </dgm:presLayoutVars>
      </dgm:prSet>
      <dgm:spPr/>
    </dgm:pt>
    <dgm:pt modelId="{3738C126-6E21-4EF8-906A-ACC9F15E5A95}" type="pres">
      <dgm:prSet presAssocID="{B7AC7B6F-8597-45CA-B378-D1EBCD350A38}" presName="FourNodes_2" presStyleLbl="node1" presStyleIdx="1" presStyleCnt="4">
        <dgm:presLayoutVars>
          <dgm:bulletEnabled val="1"/>
        </dgm:presLayoutVars>
      </dgm:prSet>
      <dgm:spPr/>
    </dgm:pt>
    <dgm:pt modelId="{49BFC7F6-FF00-49F5-BC17-04E8E400DBD5}" type="pres">
      <dgm:prSet presAssocID="{B7AC7B6F-8597-45CA-B378-D1EBCD350A38}" presName="FourNodes_3" presStyleLbl="node1" presStyleIdx="2" presStyleCnt="4">
        <dgm:presLayoutVars>
          <dgm:bulletEnabled val="1"/>
        </dgm:presLayoutVars>
      </dgm:prSet>
      <dgm:spPr/>
    </dgm:pt>
    <dgm:pt modelId="{3A8C4ABA-0FF8-43EB-811C-EF8E92026966}" type="pres">
      <dgm:prSet presAssocID="{B7AC7B6F-8597-45CA-B378-D1EBCD350A38}" presName="FourNodes_4" presStyleLbl="node1" presStyleIdx="3" presStyleCnt="4">
        <dgm:presLayoutVars>
          <dgm:bulletEnabled val="1"/>
        </dgm:presLayoutVars>
      </dgm:prSet>
      <dgm:spPr/>
    </dgm:pt>
    <dgm:pt modelId="{EC72C8F3-F862-4F34-B07E-026A9B55037E}" type="pres">
      <dgm:prSet presAssocID="{B7AC7B6F-8597-45CA-B378-D1EBCD350A38}" presName="FourConn_1-2" presStyleLbl="fgAccFollowNode1" presStyleIdx="0" presStyleCnt="3">
        <dgm:presLayoutVars>
          <dgm:bulletEnabled val="1"/>
        </dgm:presLayoutVars>
      </dgm:prSet>
      <dgm:spPr/>
    </dgm:pt>
    <dgm:pt modelId="{76A27D0D-9357-4902-927B-532D702DC4A0}" type="pres">
      <dgm:prSet presAssocID="{B7AC7B6F-8597-45CA-B378-D1EBCD350A38}" presName="FourConn_2-3" presStyleLbl="fgAccFollowNode1" presStyleIdx="1" presStyleCnt="3">
        <dgm:presLayoutVars>
          <dgm:bulletEnabled val="1"/>
        </dgm:presLayoutVars>
      </dgm:prSet>
      <dgm:spPr/>
    </dgm:pt>
    <dgm:pt modelId="{9B049D2A-4546-488A-9687-9839C63A0BB7}" type="pres">
      <dgm:prSet presAssocID="{B7AC7B6F-8597-45CA-B378-D1EBCD350A38}" presName="FourConn_3-4" presStyleLbl="fgAccFollowNode1" presStyleIdx="2" presStyleCnt="3">
        <dgm:presLayoutVars>
          <dgm:bulletEnabled val="1"/>
        </dgm:presLayoutVars>
      </dgm:prSet>
      <dgm:spPr/>
    </dgm:pt>
    <dgm:pt modelId="{97CF7D53-BF24-4D25-96B9-0BEC9C9E919C}" type="pres">
      <dgm:prSet presAssocID="{B7AC7B6F-8597-45CA-B378-D1EBCD350A38}" presName="FourNodes_1_text" presStyleLbl="node1" presStyleIdx="3" presStyleCnt="4">
        <dgm:presLayoutVars>
          <dgm:bulletEnabled val="1"/>
        </dgm:presLayoutVars>
      </dgm:prSet>
      <dgm:spPr/>
    </dgm:pt>
    <dgm:pt modelId="{718EE0E5-109D-4850-AA50-10B5A56E1F56}" type="pres">
      <dgm:prSet presAssocID="{B7AC7B6F-8597-45CA-B378-D1EBCD350A38}" presName="FourNodes_2_text" presStyleLbl="node1" presStyleIdx="3" presStyleCnt="4">
        <dgm:presLayoutVars>
          <dgm:bulletEnabled val="1"/>
        </dgm:presLayoutVars>
      </dgm:prSet>
      <dgm:spPr/>
    </dgm:pt>
    <dgm:pt modelId="{8FF49857-DE15-4132-9627-4BB4992190D6}" type="pres">
      <dgm:prSet presAssocID="{B7AC7B6F-8597-45CA-B378-D1EBCD350A38}" presName="FourNodes_3_text" presStyleLbl="node1" presStyleIdx="3" presStyleCnt="4">
        <dgm:presLayoutVars>
          <dgm:bulletEnabled val="1"/>
        </dgm:presLayoutVars>
      </dgm:prSet>
      <dgm:spPr/>
    </dgm:pt>
    <dgm:pt modelId="{7C9EF16A-5DD7-4B7D-8BB9-89917845638D}" type="pres">
      <dgm:prSet presAssocID="{B7AC7B6F-8597-45CA-B378-D1EBCD350A38}" presName="FourNodes_4_text" presStyleLbl="node1" presStyleIdx="3" presStyleCnt="4">
        <dgm:presLayoutVars>
          <dgm:bulletEnabled val="1"/>
        </dgm:presLayoutVars>
      </dgm:prSet>
      <dgm:spPr/>
    </dgm:pt>
  </dgm:ptLst>
  <dgm:cxnLst>
    <dgm:cxn modelId="{16423814-9FFE-4029-B0D6-EACAA3D3CDF8}" type="presOf" srcId="{51E7F870-B958-4343-A153-BC220D00752F}" destId="{8FF49857-DE15-4132-9627-4BB4992190D6}" srcOrd="1" destOrd="0" presId="urn:microsoft.com/office/officeart/2005/8/layout/vProcess5"/>
    <dgm:cxn modelId="{EFD7CC16-A426-4176-9257-612F0EE778B1}" type="presOf" srcId="{B7AC7B6F-8597-45CA-B378-D1EBCD350A38}" destId="{D4846EC5-65AF-45BC-8075-F3417CFD09F6}" srcOrd="0" destOrd="0" presId="urn:microsoft.com/office/officeart/2005/8/layout/vProcess5"/>
    <dgm:cxn modelId="{7E98483C-9F6D-47EB-B29A-982E68824AAB}" srcId="{B7AC7B6F-8597-45CA-B378-D1EBCD350A38}" destId="{0262D39C-9D72-426B-8409-545AF13EAE61}" srcOrd="1" destOrd="0" parTransId="{7BF4756F-0D6C-4D0D-9AA4-3DFF4F7D94AF}" sibTransId="{C333DD24-5B48-4C90-805F-D310E76A3B63}"/>
    <dgm:cxn modelId="{9AD8743D-E40E-478D-AD5A-3EE2EB5249E8}" srcId="{B7AC7B6F-8597-45CA-B378-D1EBCD350A38}" destId="{51E7F870-B958-4343-A153-BC220D00752F}" srcOrd="2" destOrd="0" parTransId="{A7256E3A-64C3-450C-8683-56C87F663CAC}" sibTransId="{AA1AA8B3-5059-458E-B410-4A408C31387B}"/>
    <dgm:cxn modelId="{FE6E4340-F80A-40E8-A87F-80B18B876B53}" type="presOf" srcId="{AA1AA8B3-5059-458E-B410-4A408C31387B}" destId="{9B049D2A-4546-488A-9687-9839C63A0BB7}" srcOrd="0" destOrd="0" presId="urn:microsoft.com/office/officeart/2005/8/layout/vProcess5"/>
    <dgm:cxn modelId="{BB710A74-75DC-41B7-A512-4A0A66DB0295}" type="presOf" srcId="{51E7F870-B958-4343-A153-BC220D00752F}" destId="{49BFC7F6-FF00-49F5-BC17-04E8E400DBD5}" srcOrd="0" destOrd="0" presId="urn:microsoft.com/office/officeart/2005/8/layout/vProcess5"/>
    <dgm:cxn modelId="{4AB20177-86D7-427E-9DEA-E07C55D45DBB}" type="presOf" srcId="{C333DD24-5B48-4C90-805F-D310E76A3B63}" destId="{76A27D0D-9357-4902-927B-532D702DC4A0}" srcOrd="0" destOrd="0" presId="urn:microsoft.com/office/officeart/2005/8/layout/vProcess5"/>
    <dgm:cxn modelId="{6324987A-6CC8-47A1-AD41-E96A075E389D}" srcId="{B7AC7B6F-8597-45CA-B378-D1EBCD350A38}" destId="{2B693873-E94E-4C08-A5E5-F9BAE14406AE}" srcOrd="3" destOrd="0" parTransId="{683327AC-25ED-4828-997A-C521B10B1030}" sibTransId="{47B779D0-C113-41E9-84B8-D56C8529D397}"/>
    <dgm:cxn modelId="{D5DCF680-7E5E-4DB5-80DB-E7E245A63B07}" type="presOf" srcId="{2B693873-E94E-4C08-A5E5-F9BAE14406AE}" destId="{3A8C4ABA-0FF8-43EB-811C-EF8E92026966}" srcOrd="0" destOrd="0" presId="urn:microsoft.com/office/officeart/2005/8/layout/vProcess5"/>
    <dgm:cxn modelId="{1FF91298-E8E3-4507-871F-E4C7EE5219CF}" type="presOf" srcId="{E8837C55-9ED0-42E7-A410-5FA3D4152CE1}" destId="{97CF7D53-BF24-4D25-96B9-0BEC9C9E919C}" srcOrd="1" destOrd="0" presId="urn:microsoft.com/office/officeart/2005/8/layout/vProcess5"/>
    <dgm:cxn modelId="{F82B2C9B-D2AD-4550-A631-38DA9AF6BB56}" type="presOf" srcId="{2B693873-E94E-4C08-A5E5-F9BAE14406AE}" destId="{7C9EF16A-5DD7-4B7D-8BB9-89917845638D}" srcOrd="1" destOrd="0" presId="urn:microsoft.com/office/officeart/2005/8/layout/vProcess5"/>
    <dgm:cxn modelId="{C0FD0CA5-E450-43E9-8937-2FD14F30B8E2}" type="presOf" srcId="{0262D39C-9D72-426B-8409-545AF13EAE61}" destId="{3738C126-6E21-4EF8-906A-ACC9F15E5A95}" srcOrd="0" destOrd="0" presId="urn:microsoft.com/office/officeart/2005/8/layout/vProcess5"/>
    <dgm:cxn modelId="{5A4476AB-39E0-400F-9BD1-4DE337097AAA}" type="presOf" srcId="{D33398CE-8453-4433-8DDC-ACA6E393B485}" destId="{EC72C8F3-F862-4F34-B07E-026A9B55037E}" srcOrd="0" destOrd="0" presId="urn:microsoft.com/office/officeart/2005/8/layout/vProcess5"/>
    <dgm:cxn modelId="{3392E3AF-4586-4895-8B76-19B2D394176A}" type="presOf" srcId="{0262D39C-9D72-426B-8409-545AF13EAE61}" destId="{718EE0E5-109D-4850-AA50-10B5A56E1F56}" srcOrd="1" destOrd="0" presId="urn:microsoft.com/office/officeart/2005/8/layout/vProcess5"/>
    <dgm:cxn modelId="{2E1EFCEA-8882-4CB6-A8DB-AC82B6448E46}" srcId="{B7AC7B6F-8597-45CA-B378-D1EBCD350A38}" destId="{E8837C55-9ED0-42E7-A410-5FA3D4152CE1}" srcOrd="0" destOrd="0" parTransId="{38508CFF-016D-4C79-AD99-E3E1F9B7F1EC}" sibTransId="{D33398CE-8453-4433-8DDC-ACA6E393B485}"/>
    <dgm:cxn modelId="{B7D93DF2-637B-481F-951D-C03443257EE6}" type="presOf" srcId="{E8837C55-9ED0-42E7-A410-5FA3D4152CE1}" destId="{90BA8997-3DD2-435D-B2BD-223A06A8F25E}" srcOrd="0" destOrd="0" presId="urn:microsoft.com/office/officeart/2005/8/layout/vProcess5"/>
    <dgm:cxn modelId="{A0C116B0-5E4D-4F0C-A691-1DE6A01117F3}" type="presParOf" srcId="{D4846EC5-65AF-45BC-8075-F3417CFD09F6}" destId="{C32E3059-8CC6-4DE3-B353-737FE00696E1}" srcOrd="0" destOrd="0" presId="urn:microsoft.com/office/officeart/2005/8/layout/vProcess5"/>
    <dgm:cxn modelId="{7113E0CE-7EC6-42CB-A154-74C4DA314546}" type="presParOf" srcId="{D4846EC5-65AF-45BC-8075-F3417CFD09F6}" destId="{90BA8997-3DD2-435D-B2BD-223A06A8F25E}" srcOrd="1" destOrd="0" presId="urn:microsoft.com/office/officeart/2005/8/layout/vProcess5"/>
    <dgm:cxn modelId="{9964E2D3-45A3-4FEC-9EFC-E6825BEEE8EE}" type="presParOf" srcId="{D4846EC5-65AF-45BC-8075-F3417CFD09F6}" destId="{3738C126-6E21-4EF8-906A-ACC9F15E5A95}" srcOrd="2" destOrd="0" presId="urn:microsoft.com/office/officeart/2005/8/layout/vProcess5"/>
    <dgm:cxn modelId="{43497693-D83B-4136-9913-BAC5ACE3C431}" type="presParOf" srcId="{D4846EC5-65AF-45BC-8075-F3417CFD09F6}" destId="{49BFC7F6-FF00-49F5-BC17-04E8E400DBD5}" srcOrd="3" destOrd="0" presId="urn:microsoft.com/office/officeart/2005/8/layout/vProcess5"/>
    <dgm:cxn modelId="{DE6A0BB9-4EE2-48EF-9179-073C341D9E44}" type="presParOf" srcId="{D4846EC5-65AF-45BC-8075-F3417CFD09F6}" destId="{3A8C4ABA-0FF8-43EB-811C-EF8E92026966}" srcOrd="4" destOrd="0" presId="urn:microsoft.com/office/officeart/2005/8/layout/vProcess5"/>
    <dgm:cxn modelId="{586DC47C-EC4B-464F-940D-7E017A9E6865}" type="presParOf" srcId="{D4846EC5-65AF-45BC-8075-F3417CFD09F6}" destId="{EC72C8F3-F862-4F34-B07E-026A9B55037E}" srcOrd="5" destOrd="0" presId="urn:microsoft.com/office/officeart/2005/8/layout/vProcess5"/>
    <dgm:cxn modelId="{1F287326-DDEC-4481-B7FA-B82C734D5584}" type="presParOf" srcId="{D4846EC5-65AF-45BC-8075-F3417CFD09F6}" destId="{76A27D0D-9357-4902-927B-532D702DC4A0}" srcOrd="6" destOrd="0" presId="urn:microsoft.com/office/officeart/2005/8/layout/vProcess5"/>
    <dgm:cxn modelId="{9C6AD650-AC20-4D67-BAFB-B2035A480C38}" type="presParOf" srcId="{D4846EC5-65AF-45BC-8075-F3417CFD09F6}" destId="{9B049D2A-4546-488A-9687-9839C63A0BB7}" srcOrd="7" destOrd="0" presId="urn:microsoft.com/office/officeart/2005/8/layout/vProcess5"/>
    <dgm:cxn modelId="{2E908A78-64A9-4968-96DF-C67CBE7C8511}" type="presParOf" srcId="{D4846EC5-65AF-45BC-8075-F3417CFD09F6}" destId="{97CF7D53-BF24-4D25-96B9-0BEC9C9E919C}" srcOrd="8" destOrd="0" presId="urn:microsoft.com/office/officeart/2005/8/layout/vProcess5"/>
    <dgm:cxn modelId="{8B760409-C36B-4491-BB49-B08551A38C94}" type="presParOf" srcId="{D4846EC5-65AF-45BC-8075-F3417CFD09F6}" destId="{718EE0E5-109D-4850-AA50-10B5A56E1F56}" srcOrd="9" destOrd="0" presId="urn:microsoft.com/office/officeart/2005/8/layout/vProcess5"/>
    <dgm:cxn modelId="{537ED3AF-340C-425D-9206-3DFE9275166B}" type="presParOf" srcId="{D4846EC5-65AF-45BC-8075-F3417CFD09F6}" destId="{8FF49857-DE15-4132-9627-4BB4992190D6}" srcOrd="10" destOrd="0" presId="urn:microsoft.com/office/officeart/2005/8/layout/vProcess5"/>
    <dgm:cxn modelId="{8EB70264-7B8D-4C5E-970D-18A9E715DED8}" type="presParOf" srcId="{D4846EC5-65AF-45BC-8075-F3417CFD09F6}" destId="{7C9EF16A-5DD7-4B7D-8BB9-89917845638D}"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367BE3-E118-46B0-AE5D-2287E87083FF}"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2CF75D1-8EE0-4C88-AA8F-D7A387B27424}">
      <dgm:prSet/>
      <dgm:spPr/>
      <dgm:t>
        <a:bodyPr/>
        <a:lstStyle/>
        <a:p>
          <a:r>
            <a:rPr lang="en-US" dirty="0"/>
            <a:t>Contact Information:</a:t>
          </a:r>
        </a:p>
      </dgm:t>
    </dgm:pt>
    <dgm:pt modelId="{EACB1B8E-3E57-4E55-BD8F-8FBFF1F54570}" type="parTrans" cxnId="{00E745A8-23DA-4B3B-A8A2-CE627B744E70}">
      <dgm:prSet/>
      <dgm:spPr/>
      <dgm:t>
        <a:bodyPr/>
        <a:lstStyle/>
        <a:p>
          <a:endParaRPr lang="en-US"/>
        </a:p>
      </dgm:t>
    </dgm:pt>
    <dgm:pt modelId="{664A9474-89EE-4DFF-8B70-AE506BDFF1E3}" type="sibTrans" cxnId="{00E745A8-23DA-4B3B-A8A2-CE627B744E70}">
      <dgm:prSet/>
      <dgm:spPr/>
      <dgm:t>
        <a:bodyPr/>
        <a:lstStyle/>
        <a:p>
          <a:endParaRPr lang="en-US"/>
        </a:p>
      </dgm:t>
    </dgm:pt>
    <dgm:pt modelId="{7D0E1678-1E8C-4F66-BBAB-EBB0BA09D5D4}">
      <dgm:prSet/>
      <dgm:spPr/>
      <dgm:t>
        <a:bodyPr/>
        <a:lstStyle/>
        <a:p>
          <a:r>
            <a:rPr lang="en-US" dirty="0"/>
            <a:t>The Predictive Minds</a:t>
          </a:r>
        </a:p>
      </dgm:t>
    </dgm:pt>
    <dgm:pt modelId="{A7704353-C1B8-48A5-826D-CBA30EC9673B}" type="parTrans" cxnId="{3BCBC95D-C65C-4735-9888-390223002E7F}">
      <dgm:prSet/>
      <dgm:spPr/>
      <dgm:t>
        <a:bodyPr/>
        <a:lstStyle/>
        <a:p>
          <a:endParaRPr lang="en-US"/>
        </a:p>
      </dgm:t>
    </dgm:pt>
    <dgm:pt modelId="{3B7CC9CA-D7FE-4147-AB85-51C7D26F5AFA}" type="sibTrans" cxnId="{3BCBC95D-C65C-4735-9888-390223002E7F}">
      <dgm:prSet/>
      <dgm:spPr/>
      <dgm:t>
        <a:bodyPr/>
        <a:lstStyle/>
        <a:p>
          <a:endParaRPr lang="en-US"/>
        </a:p>
      </dgm:t>
    </dgm:pt>
    <dgm:pt modelId="{1FBC2CBF-1977-44A5-BE4E-99F48DA4EBC8}">
      <dgm:prSet/>
      <dgm:spPr/>
      <dgm:t>
        <a:bodyPr/>
        <a:lstStyle/>
        <a:p>
          <a:r>
            <a:rPr lang="en-US" dirty="0"/>
            <a:t>rxr230025@utdallas.edu/  </a:t>
          </a:r>
        </a:p>
        <a:p>
          <a:r>
            <a:rPr lang="en-US" dirty="0"/>
            <a:t>Rishi.ravuri99@gmail.com</a:t>
          </a:r>
        </a:p>
      </dgm:t>
    </dgm:pt>
    <dgm:pt modelId="{F4DA0A78-883E-4F24-91FA-4F27340DC2E4}" type="parTrans" cxnId="{2BFA6B99-29F6-4745-A1EB-22BD4F04D584}">
      <dgm:prSet/>
      <dgm:spPr/>
      <dgm:t>
        <a:bodyPr/>
        <a:lstStyle/>
        <a:p>
          <a:endParaRPr lang="en-US"/>
        </a:p>
      </dgm:t>
    </dgm:pt>
    <dgm:pt modelId="{A0059CC4-DE97-4DD4-85A6-9DD00AE5FDA7}" type="sibTrans" cxnId="{2BFA6B99-29F6-4745-A1EB-22BD4F04D584}">
      <dgm:prSet/>
      <dgm:spPr/>
      <dgm:t>
        <a:bodyPr/>
        <a:lstStyle/>
        <a:p>
          <a:endParaRPr lang="en-US"/>
        </a:p>
      </dgm:t>
    </dgm:pt>
    <dgm:pt modelId="{C617538A-FB53-46C9-A5C1-3FF0EE5D69FF}">
      <dgm:prSet/>
      <dgm:spPr/>
      <dgm:t>
        <a:bodyPr/>
        <a:lstStyle/>
        <a:p>
          <a:r>
            <a:rPr lang="en-US" dirty="0"/>
            <a:t>The</a:t>
          </a:r>
          <a:r>
            <a:rPr lang="en-US" baseline="0" dirty="0"/>
            <a:t> University of Texas at Dallas</a:t>
          </a:r>
          <a:endParaRPr lang="en-US" dirty="0"/>
        </a:p>
      </dgm:t>
    </dgm:pt>
    <dgm:pt modelId="{67DC778E-F273-484D-BDFB-6FF1EF9237AD}" type="parTrans" cxnId="{75A2021A-8C37-4BC8-B5C1-1AA652489D6D}">
      <dgm:prSet/>
      <dgm:spPr/>
      <dgm:t>
        <a:bodyPr/>
        <a:lstStyle/>
        <a:p>
          <a:endParaRPr lang="en-US"/>
        </a:p>
      </dgm:t>
    </dgm:pt>
    <dgm:pt modelId="{D14F473A-5982-46B4-ADE4-227B91E6A0DA}" type="sibTrans" cxnId="{75A2021A-8C37-4BC8-B5C1-1AA652489D6D}">
      <dgm:prSet/>
      <dgm:spPr/>
      <dgm:t>
        <a:bodyPr/>
        <a:lstStyle/>
        <a:p>
          <a:endParaRPr lang="en-US"/>
        </a:p>
      </dgm:t>
    </dgm:pt>
    <dgm:pt modelId="{94B8719A-6D27-4FFE-931D-B32813C0B40A}">
      <dgm:prSet/>
      <dgm:spPr/>
      <dgm:t>
        <a:bodyPr/>
        <a:lstStyle/>
        <a:p>
          <a:r>
            <a:rPr lang="en-US"/>
            <a:t>Q&amp;A</a:t>
          </a:r>
        </a:p>
      </dgm:t>
    </dgm:pt>
    <dgm:pt modelId="{1A56791E-3C43-464C-9157-2ECE7102D0F0}" type="parTrans" cxnId="{0B2679F6-A633-444D-B78C-4FB2DD84B802}">
      <dgm:prSet/>
      <dgm:spPr/>
      <dgm:t>
        <a:bodyPr/>
        <a:lstStyle/>
        <a:p>
          <a:endParaRPr lang="en-US"/>
        </a:p>
      </dgm:t>
    </dgm:pt>
    <dgm:pt modelId="{4C78B392-9C30-4F9D-B7C2-3F0CC9619EF2}" type="sibTrans" cxnId="{0B2679F6-A633-444D-B78C-4FB2DD84B802}">
      <dgm:prSet/>
      <dgm:spPr/>
      <dgm:t>
        <a:bodyPr/>
        <a:lstStyle/>
        <a:p>
          <a:endParaRPr lang="en-US"/>
        </a:p>
      </dgm:t>
    </dgm:pt>
    <dgm:pt modelId="{D3B0B631-EE6A-4FF4-BFFA-B20A728B1464}" type="pres">
      <dgm:prSet presAssocID="{1F367BE3-E118-46B0-AE5D-2287E87083FF}" presName="root" presStyleCnt="0">
        <dgm:presLayoutVars>
          <dgm:dir/>
          <dgm:resizeHandles val="exact"/>
        </dgm:presLayoutVars>
      </dgm:prSet>
      <dgm:spPr/>
    </dgm:pt>
    <dgm:pt modelId="{8634627B-D3B3-4F3E-A29A-99D141F25C49}" type="pres">
      <dgm:prSet presAssocID="{62CF75D1-8EE0-4C88-AA8F-D7A387B27424}" presName="compNode" presStyleCnt="0"/>
      <dgm:spPr/>
    </dgm:pt>
    <dgm:pt modelId="{562CE6E9-80FD-4D53-87EF-D5959670EC11}" type="pres">
      <dgm:prSet presAssocID="{62CF75D1-8EE0-4C88-AA8F-D7A387B2742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ceiver"/>
        </a:ext>
      </dgm:extLst>
    </dgm:pt>
    <dgm:pt modelId="{91128321-5EC9-461E-B27B-E8249212B700}" type="pres">
      <dgm:prSet presAssocID="{62CF75D1-8EE0-4C88-AA8F-D7A387B27424}" presName="spaceRect" presStyleCnt="0"/>
      <dgm:spPr/>
    </dgm:pt>
    <dgm:pt modelId="{9E2AABD6-B5D8-4D50-9C88-88E376BCE252}" type="pres">
      <dgm:prSet presAssocID="{62CF75D1-8EE0-4C88-AA8F-D7A387B27424}" presName="textRect" presStyleLbl="revTx" presStyleIdx="0" presStyleCnt="5">
        <dgm:presLayoutVars>
          <dgm:chMax val="1"/>
          <dgm:chPref val="1"/>
        </dgm:presLayoutVars>
      </dgm:prSet>
      <dgm:spPr/>
    </dgm:pt>
    <dgm:pt modelId="{E743F5BC-B462-4A59-A6ED-D4C206504C1D}" type="pres">
      <dgm:prSet presAssocID="{664A9474-89EE-4DFF-8B70-AE506BDFF1E3}" presName="sibTrans" presStyleCnt="0"/>
      <dgm:spPr/>
    </dgm:pt>
    <dgm:pt modelId="{2094D467-E459-42C5-8937-FF0442DF9493}" type="pres">
      <dgm:prSet presAssocID="{7D0E1678-1E8C-4F66-BBAB-EBB0BA09D5D4}" presName="compNode" presStyleCnt="0"/>
      <dgm:spPr/>
    </dgm:pt>
    <dgm:pt modelId="{00BF7719-F467-4299-BC56-C5C38B32D5E7}" type="pres">
      <dgm:prSet presAssocID="{7D0E1678-1E8C-4F66-BBAB-EBB0BA09D5D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EBDB45B9-C810-4F0A-9D9F-0F8B2058DCD5}" type="pres">
      <dgm:prSet presAssocID="{7D0E1678-1E8C-4F66-BBAB-EBB0BA09D5D4}" presName="spaceRect" presStyleCnt="0"/>
      <dgm:spPr/>
    </dgm:pt>
    <dgm:pt modelId="{5A0260AB-9DA6-4F1F-9CC4-CAC5CAD44770}" type="pres">
      <dgm:prSet presAssocID="{7D0E1678-1E8C-4F66-BBAB-EBB0BA09D5D4}" presName="textRect" presStyleLbl="revTx" presStyleIdx="1" presStyleCnt="5">
        <dgm:presLayoutVars>
          <dgm:chMax val="1"/>
          <dgm:chPref val="1"/>
        </dgm:presLayoutVars>
      </dgm:prSet>
      <dgm:spPr/>
    </dgm:pt>
    <dgm:pt modelId="{BA22A209-CCD6-484E-8599-E600DC3ED0CA}" type="pres">
      <dgm:prSet presAssocID="{3B7CC9CA-D7FE-4147-AB85-51C7D26F5AFA}" presName="sibTrans" presStyleCnt="0"/>
      <dgm:spPr/>
    </dgm:pt>
    <dgm:pt modelId="{5558752A-5436-4433-B130-9E2EB960C49F}" type="pres">
      <dgm:prSet presAssocID="{1FBC2CBF-1977-44A5-BE4E-99F48DA4EBC8}" presName="compNode" presStyleCnt="0"/>
      <dgm:spPr/>
    </dgm:pt>
    <dgm:pt modelId="{24FB9FAE-2596-4EAD-87EF-7403675A8A6D}" type="pres">
      <dgm:prSet presAssocID="{1FBC2CBF-1977-44A5-BE4E-99F48DA4EBC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nd"/>
        </a:ext>
      </dgm:extLst>
    </dgm:pt>
    <dgm:pt modelId="{65E16BC3-89B3-458D-8E03-2F2700D08BA4}" type="pres">
      <dgm:prSet presAssocID="{1FBC2CBF-1977-44A5-BE4E-99F48DA4EBC8}" presName="spaceRect" presStyleCnt="0"/>
      <dgm:spPr/>
    </dgm:pt>
    <dgm:pt modelId="{8A74C07A-43AC-4F89-81CE-B0B88EF772C6}" type="pres">
      <dgm:prSet presAssocID="{1FBC2CBF-1977-44A5-BE4E-99F48DA4EBC8}" presName="textRect" presStyleLbl="revTx" presStyleIdx="2" presStyleCnt="5" custScaleX="122196" custLinFactNeighborX="-741">
        <dgm:presLayoutVars>
          <dgm:chMax val="1"/>
          <dgm:chPref val="1"/>
        </dgm:presLayoutVars>
      </dgm:prSet>
      <dgm:spPr/>
    </dgm:pt>
    <dgm:pt modelId="{92D2AC78-86AC-46C1-BFF1-F0EEBF6292E4}" type="pres">
      <dgm:prSet presAssocID="{A0059CC4-DE97-4DD4-85A6-9DD00AE5FDA7}" presName="sibTrans" presStyleCnt="0"/>
      <dgm:spPr/>
    </dgm:pt>
    <dgm:pt modelId="{EADC875E-941B-4F24-9F2F-AAB4346A5398}" type="pres">
      <dgm:prSet presAssocID="{C617538A-FB53-46C9-A5C1-3FF0EE5D69FF}" presName="compNode" presStyleCnt="0"/>
      <dgm:spPr/>
    </dgm:pt>
    <dgm:pt modelId="{EA04CBED-5D65-4376-9A6B-44D8F0F925A1}" type="pres">
      <dgm:prSet presAssocID="{C617538A-FB53-46C9-A5C1-3FF0EE5D69F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ierarchy"/>
        </a:ext>
      </dgm:extLst>
    </dgm:pt>
    <dgm:pt modelId="{8096585D-2460-448A-8B78-43281E6A84A0}" type="pres">
      <dgm:prSet presAssocID="{C617538A-FB53-46C9-A5C1-3FF0EE5D69FF}" presName="spaceRect" presStyleCnt="0"/>
      <dgm:spPr/>
    </dgm:pt>
    <dgm:pt modelId="{F4456BFE-306B-43C4-858C-031F634B2A13}" type="pres">
      <dgm:prSet presAssocID="{C617538A-FB53-46C9-A5C1-3FF0EE5D69FF}" presName="textRect" presStyleLbl="revTx" presStyleIdx="3" presStyleCnt="5">
        <dgm:presLayoutVars>
          <dgm:chMax val="1"/>
          <dgm:chPref val="1"/>
        </dgm:presLayoutVars>
      </dgm:prSet>
      <dgm:spPr/>
    </dgm:pt>
    <dgm:pt modelId="{2435DAAA-CC6E-4159-BA31-5FC4670E92FF}" type="pres">
      <dgm:prSet presAssocID="{D14F473A-5982-46B4-ADE4-227B91E6A0DA}" presName="sibTrans" presStyleCnt="0"/>
      <dgm:spPr/>
    </dgm:pt>
    <dgm:pt modelId="{CEE8977E-93A4-4158-BD10-A66530244C42}" type="pres">
      <dgm:prSet presAssocID="{94B8719A-6D27-4FFE-931D-B32813C0B40A}" presName="compNode" presStyleCnt="0"/>
      <dgm:spPr/>
    </dgm:pt>
    <dgm:pt modelId="{56425B3A-F5CE-4362-BEF7-2473150D493F}" type="pres">
      <dgm:prSet presAssocID="{94B8719A-6D27-4FFE-931D-B32813C0B40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41B14D76-1587-4DC0-BFD8-F9CD7585F672}" type="pres">
      <dgm:prSet presAssocID="{94B8719A-6D27-4FFE-931D-B32813C0B40A}" presName="spaceRect" presStyleCnt="0"/>
      <dgm:spPr/>
    </dgm:pt>
    <dgm:pt modelId="{8C2EAF05-D264-4198-9661-C30F40AF9813}" type="pres">
      <dgm:prSet presAssocID="{94B8719A-6D27-4FFE-931D-B32813C0B40A}" presName="textRect" presStyleLbl="revTx" presStyleIdx="4" presStyleCnt="5">
        <dgm:presLayoutVars>
          <dgm:chMax val="1"/>
          <dgm:chPref val="1"/>
        </dgm:presLayoutVars>
      </dgm:prSet>
      <dgm:spPr/>
    </dgm:pt>
  </dgm:ptLst>
  <dgm:cxnLst>
    <dgm:cxn modelId="{75A2021A-8C37-4BC8-B5C1-1AA652489D6D}" srcId="{1F367BE3-E118-46B0-AE5D-2287E87083FF}" destId="{C617538A-FB53-46C9-A5C1-3FF0EE5D69FF}" srcOrd="3" destOrd="0" parTransId="{67DC778E-F273-484D-BDFB-6FF1EF9237AD}" sibTransId="{D14F473A-5982-46B4-ADE4-227B91E6A0DA}"/>
    <dgm:cxn modelId="{C122F438-7A71-4EAF-93A4-196CD8CE2544}" type="presOf" srcId="{1FBC2CBF-1977-44A5-BE4E-99F48DA4EBC8}" destId="{8A74C07A-43AC-4F89-81CE-B0B88EF772C6}" srcOrd="0" destOrd="0" presId="urn:microsoft.com/office/officeart/2018/2/layout/IconLabelList"/>
    <dgm:cxn modelId="{3BCBC95D-C65C-4735-9888-390223002E7F}" srcId="{1F367BE3-E118-46B0-AE5D-2287E87083FF}" destId="{7D0E1678-1E8C-4F66-BBAB-EBB0BA09D5D4}" srcOrd="1" destOrd="0" parTransId="{A7704353-C1B8-48A5-826D-CBA30EC9673B}" sibTransId="{3B7CC9CA-D7FE-4147-AB85-51C7D26F5AFA}"/>
    <dgm:cxn modelId="{D098B38E-5194-48AE-A696-E2FAC4F1C147}" type="presOf" srcId="{62CF75D1-8EE0-4C88-AA8F-D7A387B27424}" destId="{9E2AABD6-B5D8-4D50-9C88-88E376BCE252}" srcOrd="0" destOrd="0" presId="urn:microsoft.com/office/officeart/2018/2/layout/IconLabelList"/>
    <dgm:cxn modelId="{2BFA6B99-29F6-4745-A1EB-22BD4F04D584}" srcId="{1F367BE3-E118-46B0-AE5D-2287E87083FF}" destId="{1FBC2CBF-1977-44A5-BE4E-99F48DA4EBC8}" srcOrd="2" destOrd="0" parTransId="{F4DA0A78-883E-4F24-91FA-4F27340DC2E4}" sibTransId="{A0059CC4-DE97-4DD4-85A6-9DD00AE5FDA7}"/>
    <dgm:cxn modelId="{85BAFE9D-6E1E-4B3C-817D-01F2010BEF6C}" type="presOf" srcId="{C617538A-FB53-46C9-A5C1-3FF0EE5D69FF}" destId="{F4456BFE-306B-43C4-858C-031F634B2A13}" srcOrd="0" destOrd="0" presId="urn:microsoft.com/office/officeart/2018/2/layout/IconLabelList"/>
    <dgm:cxn modelId="{7D8559A0-BA54-48E9-860F-3D4C5BCB66D0}" type="presOf" srcId="{94B8719A-6D27-4FFE-931D-B32813C0B40A}" destId="{8C2EAF05-D264-4198-9661-C30F40AF9813}" srcOrd="0" destOrd="0" presId="urn:microsoft.com/office/officeart/2018/2/layout/IconLabelList"/>
    <dgm:cxn modelId="{00E745A8-23DA-4B3B-A8A2-CE627B744E70}" srcId="{1F367BE3-E118-46B0-AE5D-2287E87083FF}" destId="{62CF75D1-8EE0-4C88-AA8F-D7A387B27424}" srcOrd="0" destOrd="0" parTransId="{EACB1B8E-3E57-4E55-BD8F-8FBFF1F54570}" sibTransId="{664A9474-89EE-4DFF-8B70-AE506BDFF1E3}"/>
    <dgm:cxn modelId="{F4BB54BC-C12E-411B-87F3-758C15689DDA}" type="presOf" srcId="{1F367BE3-E118-46B0-AE5D-2287E87083FF}" destId="{D3B0B631-EE6A-4FF4-BFFA-B20A728B1464}" srcOrd="0" destOrd="0" presId="urn:microsoft.com/office/officeart/2018/2/layout/IconLabelList"/>
    <dgm:cxn modelId="{DCC3DDC4-920E-4418-8BF0-A1664D67E5B5}" type="presOf" srcId="{7D0E1678-1E8C-4F66-BBAB-EBB0BA09D5D4}" destId="{5A0260AB-9DA6-4F1F-9CC4-CAC5CAD44770}" srcOrd="0" destOrd="0" presId="urn:microsoft.com/office/officeart/2018/2/layout/IconLabelList"/>
    <dgm:cxn modelId="{0B2679F6-A633-444D-B78C-4FB2DD84B802}" srcId="{1F367BE3-E118-46B0-AE5D-2287E87083FF}" destId="{94B8719A-6D27-4FFE-931D-B32813C0B40A}" srcOrd="4" destOrd="0" parTransId="{1A56791E-3C43-464C-9157-2ECE7102D0F0}" sibTransId="{4C78B392-9C30-4F9D-B7C2-3F0CC9619EF2}"/>
    <dgm:cxn modelId="{506442E0-9F01-4EC0-8FFE-799F467F77FA}" type="presParOf" srcId="{D3B0B631-EE6A-4FF4-BFFA-B20A728B1464}" destId="{8634627B-D3B3-4F3E-A29A-99D141F25C49}" srcOrd="0" destOrd="0" presId="urn:microsoft.com/office/officeart/2018/2/layout/IconLabelList"/>
    <dgm:cxn modelId="{61B712D7-EDF7-40A6-91AE-F68F6E8C5C39}" type="presParOf" srcId="{8634627B-D3B3-4F3E-A29A-99D141F25C49}" destId="{562CE6E9-80FD-4D53-87EF-D5959670EC11}" srcOrd="0" destOrd="0" presId="urn:microsoft.com/office/officeart/2018/2/layout/IconLabelList"/>
    <dgm:cxn modelId="{B66D64F8-1A91-42ED-88D7-B9CD3C970126}" type="presParOf" srcId="{8634627B-D3B3-4F3E-A29A-99D141F25C49}" destId="{91128321-5EC9-461E-B27B-E8249212B700}" srcOrd="1" destOrd="0" presId="urn:microsoft.com/office/officeart/2018/2/layout/IconLabelList"/>
    <dgm:cxn modelId="{346BCFCD-FB5F-4F95-95BB-F6ADB7633A34}" type="presParOf" srcId="{8634627B-D3B3-4F3E-A29A-99D141F25C49}" destId="{9E2AABD6-B5D8-4D50-9C88-88E376BCE252}" srcOrd="2" destOrd="0" presId="urn:microsoft.com/office/officeart/2018/2/layout/IconLabelList"/>
    <dgm:cxn modelId="{AE72E1A0-CFB9-47A1-ACF5-B675F3FAB932}" type="presParOf" srcId="{D3B0B631-EE6A-4FF4-BFFA-B20A728B1464}" destId="{E743F5BC-B462-4A59-A6ED-D4C206504C1D}" srcOrd="1" destOrd="0" presId="urn:microsoft.com/office/officeart/2018/2/layout/IconLabelList"/>
    <dgm:cxn modelId="{143B254E-5850-4DEB-B2D1-4482AB4E6B42}" type="presParOf" srcId="{D3B0B631-EE6A-4FF4-BFFA-B20A728B1464}" destId="{2094D467-E459-42C5-8937-FF0442DF9493}" srcOrd="2" destOrd="0" presId="urn:microsoft.com/office/officeart/2018/2/layout/IconLabelList"/>
    <dgm:cxn modelId="{91676BC9-3987-46FF-9858-182653479AFF}" type="presParOf" srcId="{2094D467-E459-42C5-8937-FF0442DF9493}" destId="{00BF7719-F467-4299-BC56-C5C38B32D5E7}" srcOrd="0" destOrd="0" presId="urn:microsoft.com/office/officeart/2018/2/layout/IconLabelList"/>
    <dgm:cxn modelId="{FEEB450C-8BD9-4638-8F8E-1BCD0DAB5533}" type="presParOf" srcId="{2094D467-E459-42C5-8937-FF0442DF9493}" destId="{EBDB45B9-C810-4F0A-9D9F-0F8B2058DCD5}" srcOrd="1" destOrd="0" presId="urn:microsoft.com/office/officeart/2018/2/layout/IconLabelList"/>
    <dgm:cxn modelId="{2D42C569-F8A5-4866-BBDC-603ED86BCF49}" type="presParOf" srcId="{2094D467-E459-42C5-8937-FF0442DF9493}" destId="{5A0260AB-9DA6-4F1F-9CC4-CAC5CAD44770}" srcOrd="2" destOrd="0" presId="urn:microsoft.com/office/officeart/2018/2/layout/IconLabelList"/>
    <dgm:cxn modelId="{D66956A6-7B0E-48F1-A528-E64E19AA455E}" type="presParOf" srcId="{D3B0B631-EE6A-4FF4-BFFA-B20A728B1464}" destId="{BA22A209-CCD6-484E-8599-E600DC3ED0CA}" srcOrd="3" destOrd="0" presId="urn:microsoft.com/office/officeart/2018/2/layout/IconLabelList"/>
    <dgm:cxn modelId="{F0E00435-555C-4817-BE9A-FCF3B207C9D6}" type="presParOf" srcId="{D3B0B631-EE6A-4FF4-BFFA-B20A728B1464}" destId="{5558752A-5436-4433-B130-9E2EB960C49F}" srcOrd="4" destOrd="0" presId="urn:microsoft.com/office/officeart/2018/2/layout/IconLabelList"/>
    <dgm:cxn modelId="{0380FE2A-F4EB-426F-8F0C-79DF65EF8C99}" type="presParOf" srcId="{5558752A-5436-4433-B130-9E2EB960C49F}" destId="{24FB9FAE-2596-4EAD-87EF-7403675A8A6D}" srcOrd="0" destOrd="0" presId="urn:microsoft.com/office/officeart/2018/2/layout/IconLabelList"/>
    <dgm:cxn modelId="{A30FFBAD-FD3A-4E7E-AB4C-8C48066C5938}" type="presParOf" srcId="{5558752A-5436-4433-B130-9E2EB960C49F}" destId="{65E16BC3-89B3-458D-8E03-2F2700D08BA4}" srcOrd="1" destOrd="0" presId="urn:microsoft.com/office/officeart/2018/2/layout/IconLabelList"/>
    <dgm:cxn modelId="{B3EFE6FA-1D71-4227-93C7-5FCB27403429}" type="presParOf" srcId="{5558752A-5436-4433-B130-9E2EB960C49F}" destId="{8A74C07A-43AC-4F89-81CE-B0B88EF772C6}" srcOrd="2" destOrd="0" presId="urn:microsoft.com/office/officeart/2018/2/layout/IconLabelList"/>
    <dgm:cxn modelId="{F05A365C-29C4-4B05-A7E3-6FEC08F30EDA}" type="presParOf" srcId="{D3B0B631-EE6A-4FF4-BFFA-B20A728B1464}" destId="{92D2AC78-86AC-46C1-BFF1-F0EEBF6292E4}" srcOrd="5" destOrd="0" presId="urn:microsoft.com/office/officeart/2018/2/layout/IconLabelList"/>
    <dgm:cxn modelId="{FAF2AD87-2974-4BA9-8235-1B74F11D2DD1}" type="presParOf" srcId="{D3B0B631-EE6A-4FF4-BFFA-B20A728B1464}" destId="{EADC875E-941B-4F24-9F2F-AAB4346A5398}" srcOrd="6" destOrd="0" presId="urn:microsoft.com/office/officeart/2018/2/layout/IconLabelList"/>
    <dgm:cxn modelId="{997A544D-118E-4EE8-9C5F-0E344EB2C29F}" type="presParOf" srcId="{EADC875E-941B-4F24-9F2F-AAB4346A5398}" destId="{EA04CBED-5D65-4376-9A6B-44D8F0F925A1}" srcOrd="0" destOrd="0" presId="urn:microsoft.com/office/officeart/2018/2/layout/IconLabelList"/>
    <dgm:cxn modelId="{062E9C3F-38ED-4225-B886-50712B322DE5}" type="presParOf" srcId="{EADC875E-941B-4F24-9F2F-AAB4346A5398}" destId="{8096585D-2460-448A-8B78-43281E6A84A0}" srcOrd="1" destOrd="0" presId="urn:microsoft.com/office/officeart/2018/2/layout/IconLabelList"/>
    <dgm:cxn modelId="{BE08B436-E51D-4027-99C2-5DC7E3EC85C9}" type="presParOf" srcId="{EADC875E-941B-4F24-9F2F-AAB4346A5398}" destId="{F4456BFE-306B-43C4-858C-031F634B2A13}" srcOrd="2" destOrd="0" presId="urn:microsoft.com/office/officeart/2018/2/layout/IconLabelList"/>
    <dgm:cxn modelId="{1DBAE569-1292-43BD-8D99-C2BA9EB12598}" type="presParOf" srcId="{D3B0B631-EE6A-4FF4-BFFA-B20A728B1464}" destId="{2435DAAA-CC6E-4159-BA31-5FC4670E92FF}" srcOrd="7" destOrd="0" presId="urn:microsoft.com/office/officeart/2018/2/layout/IconLabelList"/>
    <dgm:cxn modelId="{FC0F8742-DE99-4FC3-9202-C0A688BCDF7B}" type="presParOf" srcId="{D3B0B631-EE6A-4FF4-BFFA-B20A728B1464}" destId="{CEE8977E-93A4-4158-BD10-A66530244C42}" srcOrd="8" destOrd="0" presId="urn:microsoft.com/office/officeart/2018/2/layout/IconLabelList"/>
    <dgm:cxn modelId="{8A6A0FE3-C50C-4A9E-9F80-443DBCF78EF1}" type="presParOf" srcId="{CEE8977E-93A4-4158-BD10-A66530244C42}" destId="{56425B3A-F5CE-4362-BEF7-2473150D493F}" srcOrd="0" destOrd="0" presId="urn:microsoft.com/office/officeart/2018/2/layout/IconLabelList"/>
    <dgm:cxn modelId="{FE436AFE-B8CB-4EF4-A985-79663B9B9041}" type="presParOf" srcId="{CEE8977E-93A4-4158-BD10-A66530244C42}" destId="{41B14D76-1587-4DC0-BFD8-F9CD7585F672}" srcOrd="1" destOrd="0" presId="urn:microsoft.com/office/officeart/2018/2/layout/IconLabelList"/>
    <dgm:cxn modelId="{163C1686-C76A-4408-A44A-0486F1DCA95A}" type="presParOf" srcId="{CEE8977E-93A4-4158-BD10-A66530244C42}" destId="{8C2EAF05-D264-4198-9661-C30F40AF981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F5B9A-0452-4D80-B0CB-1A4AB4A6D598}">
      <dsp:nvSpPr>
        <dsp:cNvPr id="0" name=""/>
        <dsp:cNvSpPr/>
      </dsp:nvSpPr>
      <dsp:spPr>
        <a:xfrm>
          <a:off x="0" y="1868985"/>
          <a:ext cx="7306740" cy="1226256"/>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Insights: Prefer cash, high smartphone use, rely on community networks.</a:t>
          </a:r>
        </a:p>
      </dsp:txBody>
      <dsp:txXfrm>
        <a:off x="0" y="1868985"/>
        <a:ext cx="7306740" cy="1226256"/>
      </dsp:txXfrm>
    </dsp:sp>
    <dsp:sp modelId="{0144911E-A3E7-49AF-A452-0D2250706F10}">
      <dsp:nvSpPr>
        <dsp:cNvPr id="0" name=""/>
        <dsp:cNvSpPr/>
      </dsp:nvSpPr>
      <dsp:spPr>
        <a:xfrm rot="10800000">
          <a:off x="0" y="1396"/>
          <a:ext cx="7306740" cy="1885982"/>
        </a:xfrm>
        <a:prstGeom prst="upArrowCallout">
          <a:avLst/>
        </a:prstGeom>
        <a:solidFill>
          <a:schemeClr val="accent2">
            <a:hueOff val="893727"/>
            <a:satOff val="-19162"/>
            <a:lumOff val="-7451"/>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Focus segment: Banked but Underserved Families (Low-Income Workers, Young Adults, Immigrants)</a:t>
          </a:r>
        </a:p>
      </dsp:txBody>
      <dsp:txXfrm rot="-10800000">
        <a:off x="0" y="1396"/>
        <a:ext cx="7306740" cy="661979"/>
      </dsp:txXfrm>
    </dsp:sp>
    <dsp:sp modelId="{C532E464-2C6A-4B27-9F94-E76559130E46}">
      <dsp:nvSpPr>
        <dsp:cNvPr id="0" name=""/>
        <dsp:cNvSpPr/>
      </dsp:nvSpPr>
      <dsp:spPr>
        <a:xfrm>
          <a:off x="3567" y="663376"/>
          <a:ext cx="2433201" cy="563908"/>
        </a:xfrm>
        <a:prstGeom prst="rect">
          <a:avLst/>
        </a:prstGeom>
        <a:solidFill>
          <a:schemeClr val="accent2">
            <a:tint val="40000"/>
            <a:alpha val="90000"/>
            <a:hueOff val="0"/>
            <a:satOff val="0"/>
            <a:lumOff val="0"/>
            <a:alphaOff val="0"/>
          </a:schemeClr>
        </a:solidFill>
        <a:ln w="1587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b="0" i="0" kern="1200" baseline="0"/>
            <a:t>Needs → "Affordable credit, bill pay, cash access". </a:t>
          </a:r>
          <a:endParaRPr lang="en-US" sz="1200" kern="1200"/>
        </a:p>
      </dsp:txBody>
      <dsp:txXfrm>
        <a:off x="3567" y="663376"/>
        <a:ext cx="2433201" cy="563908"/>
      </dsp:txXfrm>
    </dsp:sp>
    <dsp:sp modelId="{6ADBBB5D-E43F-4D1A-BBCD-66FF8DDEEE5B}">
      <dsp:nvSpPr>
        <dsp:cNvPr id="0" name=""/>
        <dsp:cNvSpPr/>
      </dsp:nvSpPr>
      <dsp:spPr>
        <a:xfrm>
          <a:off x="2436769" y="663376"/>
          <a:ext cx="2433201" cy="563908"/>
        </a:xfrm>
        <a:prstGeom prst="rect">
          <a:avLst/>
        </a:prstGeom>
        <a:solidFill>
          <a:schemeClr val="accent2">
            <a:tint val="40000"/>
            <a:alpha val="90000"/>
            <a:hueOff val="386720"/>
            <a:satOff val="-9813"/>
            <a:lumOff val="-1164"/>
            <a:alphaOff val="0"/>
          </a:schemeClr>
        </a:solidFill>
        <a:ln w="15875" cap="rnd" cmpd="sng" algn="ctr">
          <a:solidFill>
            <a:schemeClr val="accent2">
              <a:tint val="40000"/>
              <a:alpha val="90000"/>
              <a:hueOff val="386720"/>
              <a:satOff val="-9813"/>
              <a:lumOff val="-11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b="0" i="0" kern="1200" baseline="0"/>
            <a:t>Pain Points → "Language barriers, distrust, irregular income, high fees". </a:t>
          </a:r>
          <a:endParaRPr lang="en-US" sz="1200" kern="1200"/>
        </a:p>
      </dsp:txBody>
      <dsp:txXfrm>
        <a:off x="2436769" y="663376"/>
        <a:ext cx="2433201" cy="563908"/>
      </dsp:txXfrm>
    </dsp:sp>
    <dsp:sp modelId="{C018474D-0DB2-406F-A066-C25B450F8E5F}">
      <dsp:nvSpPr>
        <dsp:cNvPr id="0" name=""/>
        <dsp:cNvSpPr/>
      </dsp:nvSpPr>
      <dsp:spPr>
        <a:xfrm>
          <a:off x="4869970" y="663376"/>
          <a:ext cx="2433201" cy="563908"/>
        </a:xfrm>
        <a:prstGeom prst="rect">
          <a:avLst/>
        </a:prstGeom>
        <a:solidFill>
          <a:schemeClr val="accent2">
            <a:tint val="40000"/>
            <a:alpha val="90000"/>
            <a:hueOff val="773440"/>
            <a:satOff val="-19627"/>
            <a:lumOff val="-2328"/>
            <a:alphaOff val="0"/>
          </a:schemeClr>
        </a:solidFill>
        <a:ln w="15875" cap="rnd" cmpd="sng" algn="ctr">
          <a:solidFill>
            <a:schemeClr val="accent2">
              <a:tint val="40000"/>
              <a:alpha val="90000"/>
              <a:hueOff val="773440"/>
              <a:satOff val="-19627"/>
              <a:lumOff val="-23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b="0" i="0" kern="1200" baseline="0"/>
            <a:t>Solution Fit → "SMS-based microloans, multilingual app, cash kiosks".</a:t>
          </a:r>
          <a:endParaRPr lang="en-US" sz="1200" kern="1200"/>
        </a:p>
      </dsp:txBody>
      <dsp:txXfrm>
        <a:off x="4869970" y="663376"/>
        <a:ext cx="2433201" cy="5639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BA8997-3DD2-435D-B2BD-223A06A8F25E}">
      <dsp:nvSpPr>
        <dsp:cNvPr id="0" name=""/>
        <dsp:cNvSpPr/>
      </dsp:nvSpPr>
      <dsp:spPr>
        <a:xfrm>
          <a:off x="0" y="0"/>
          <a:ext cx="5316279" cy="50783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baseline="0" dirty="0"/>
            <a:t>Next Steps</a:t>
          </a:r>
          <a:r>
            <a:rPr lang="en-US" sz="1300" b="0" i="0" kern="1200" baseline="0" dirty="0"/>
            <a:t>: </a:t>
          </a:r>
          <a:r>
            <a:rPr lang="en-US" sz="1300" kern="1200" dirty="0"/>
            <a:t>📅</a:t>
          </a:r>
        </a:p>
      </dsp:txBody>
      <dsp:txXfrm>
        <a:off x="14874" y="14874"/>
        <a:ext cx="4725377" cy="478083"/>
      </dsp:txXfrm>
    </dsp:sp>
    <dsp:sp modelId="{3738C126-6E21-4EF8-906A-ACC9F15E5A95}">
      <dsp:nvSpPr>
        <dsp:cNvPr id="0" name=""/>
        <dsp:cNvSpPr/>
      </dsp:nvSpPr>
      <dsp:spPr>
        <a:xfrm>
          <a:off x="445238" y="600164"/>
          <a:ext cx="5316279" cy="50783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baseline="0" dirty="0"/>
            <a:t>Start the pilot in Months 4-6 with initial users and local partners. </a:t>
          </a:r>
          <a:endParaRPr lang="en-US" sz="1300" kern="1200" dirty="0"/>
        </a:p>
      </dsp:txBody>
      <dsp:txXfrm>
        <a:off x="460112" y="615038"/>
        <a:ext cx="4511202" cy="478083"/>
      </dsp:txXfrm>
    </dsp:sp>
    <dsp:sp modelId="{49BFC7F6-FF00-49F5-BC17-04E8E400DBD5}">
      <dsp:nvSpPr>
        <dsp:cNvPr id="0" name=""/>
        <dsp:cNvSpPr/>
      </dsp:nvSpPr>
      <dsp:spPr>
        <a:xfrm>
          <a:off x="883831" y="1200328"/>
          <a:ext cx="5316279" cy="50783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baseline="0"/>
            <a:t>Use feedback to improve the app and scale to more users in Months 7-12. </a:t>
          </a:r>
          <a:endParaRPr lang="en-US" sz="1300" kern="1200"/>
        </a:p>
      </dsp:txBody>
      <dsp:txXfrm>
        <a:off x="898705" y="1215202"/>
        <a:ext cx="4517847" cy="478083"/>
      </dsp:txXfrm>
    </dsp:sp>
    <dsp:sp modelId="{3A8C4ABA-0FF8-43EB-811C-EF8E92026966}">
      <dsp:nvSpPr>
        <dsp:cNvPr id="0" name=""/>
        <dsp:cNvSpPr/>
      </dsp:nvSpPr>
      <dsp:spPr>
        <a:xfrm>
          <a:off x="1329069" y="1800492"/>
          <a:ext cx="5316279" cy="50783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baseline="0"/>
            <a:t>Measure impact using our metrics to ensure success.</a:t>
          </a:r>
          <a:endParaRPr lang="en-US" sz="1300" kern="1200"/>
        </a:p>
      </dsp:txBody>
      <dsp:txXfrm>
        <a:off x="1343943" y="1815366"/>
        <a:ext cx="4511202" cy="478083"/>
      </dsp:txXfrm>
    </dsp:sp>
    <dsp:sp modelId="{EC72C8F3-F862-4F34-B07E-026A9B55037E}">
      <dsp:nvSpPr>
        <dsp:cNvPr id="0" name=""/>
        <dsp:cNvSpPr/>
      </dsp:nvSpPr>
      <dsp:spPr>
        <a:xfrm>
          <a:off x="4986188" y="388952"/>
          <a:ext cx="330090" cy="330090"/>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060458" y="388952"/>
        <a:ext cx="181550" cy="248393"/>
      </dsp:txXfrm>
    </dsp:sp>
    <dsp:sp modelId="{76A27D0D-9357-4902-927B-532D702DC4A0}">
      <dsp:nvSpPr>
        <dsp:cNvPr id="0" name=""/>
        <dsp:cNvSpPr/>
      </dsp:nvSpPr>
      <dsp:spPr>
        <a:xfrm>
          <a:off x="5431427" y="989116"/>
          <a:ext cx="330090" cy="330090"/>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505697" y="989116"/>
        <a:ext cx="181550" cy="248393"/>
      </dsp:txXfrm>
    </dsp:sp>
    <dsp:sp modelId="{9B049D2A-4546-488A-9687-9839C63A0BB7}">
      <dsp:nvSpPr>
        <dsp:cNvPr id="0" name=""/>
        <dsp:cNvSpPr/>
      </dsp:nvSpPr>
      <dsp:spPr>
        <a:xfrm>
          <a:off x="5870020" y="1589281"/>
          <a:ext cx="330090" cy="330090"/>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944290" y="1589281"/>
        <a:ext cx="181550" cy="2483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2CE6E9-80FD-4D53-87EF-D5959670EC11}">
      <dsp:nvSpPr>
        <dsp:cNvPr id="0" name=""/>
        <dsp:cNvSpPr/>
      </dsp:nvSpPr>
      <dsp:spPr>
        <a:xfrm>
          <a:off x="394767" y="987163"/>
          <a:ext cx="645468" cy="6454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2AABD6-B5D8-4D50-9C88-88E376BCE252}">
      <dsp:nvSpPr>
        <dsp:cNvPr id="0" name=""/>
        <dsp:cNvSpPr/>
      </dsp:nvSpPr>
      <dsp:spPr>
        <a:xfrm>
          <a:off x="314" y="1879342"/>
          <a:ext cx="1434374" cy="57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Contact Information:</a:t>
          </a:r>
        </a:p>
      </dsp:txBody>
      <dsp:txXfrm>
        <a:off x="314" y="1879342"/>
        <a:ext cx="1434374" cy="573750"/>
      </dsp:txXfrm>
    </dsp:sp>
    <dsp:sp modelId="{00BF7719-F467-4299-BC56-C5C38B32D5E7}">
      <dsp:nvSpPr>
        <dsp:cNvPr id="0" name=""/>
        <dsp:cNvSpPr/>
      </dsp:nvSpPr>
      <dsp:spPr>
        <a:xfrm>
          <a:off x="2080158" y="987163"/>
          <a:ext cx="645468" cy="6454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0260AB-9DA6-4F1F-9CC4-CAC5CAD44770}">
      <dsp:nvSpPr>
        <dsp:cNvPr id="0" name=""/>
        <dsp:cNvSpPr/>
      </dsp:nvSpPr>
      <dsp:spPr>
        <a:xfrm>
          <a:off x="1685705" y="1879342"/>
          <a:ext cx="1434374" cy="57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The Predictive Minds</a:t>
          </a:r>
        </a:p>
      </dsp:txBody>
      <dsp:txXfrm>
        <a:off x="1685705" y="1879342"/>
        <a:ext cx="1434374" cy="573750"/>
      </dsp:txXfrm>
    </dsp:sp>
    <dsp:sp modelId="{24FB9FAE-2596-4EAD-87EF-7403675A8A6D}">
      <dsp:nvSpPr>
        <dsp:cNvPr id="0" name=""/>
        <dsp:cNvSpPr/>
      </dsp:nvSpPr>
      <dsp:spPr>
        <a:xfrm>
          <a:off x="3924735" y="987163"/>
          <a:ext cx="645468" cy="6454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74C07A-43AC-4F89-81CE-B0B88EF772C6}">
      <dsp:nvSpPr>
        <dsp:cNvPr id="0" name=""/>
        <dsp:cNvSpPr/>
      </dsp:nvSpPr>
      <dsp:spPr>
        <a:xfrm>
          <a:off x="3360466" y="1879342"/>
          <a:ext cx="1752748" cy="57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rxr230025@utdallas.edu/  </a:t>
          </a:r>
        </a:p>
        <a:p>
          <a:pPr marL="0" lvl="0" indent="0" algn="ctr" defTabSz="488950">
            <a:lnSpc>
              <a:spcPct val="90000"/>
            </a:lnSpc>
            <a:spcBef>
              <a:spcPct val="0"/>
            </a:spcBef>
            <a:spcAft>
              <a:spcPct val="35000"/>
            </a:spcAft>
            <a:buNone/>
          </a:pPr>
          <a:r>
            <a:rPr lang="en-US" sz="1100" kern="1200" dirty="0"/>
            <a:t>Rishi.ravuri99@gmail.com</a:t>
          </a:r>
        </a:p>
      </dsp:txBody>
      <dsp:txXfrm>
        <a:off x="3360466" y="1879342"/>
        <a:ext cx="1752748" cy="573750"/>
      </dsp:txXfrm>
    </dsp:sp>
    <dsp:sp modelId="{EA04CBED-5D65-4376-9A6B-44D8F0F925A1}">
      <dsp:nvSpPr>
        <dsp:cNvPr id="0" name=""/>
        <dsp:cNvSpPr/>
      </dsp:nvSpPr>
      <dsp:spPr>
        <a:xfrm>
          <a:off x="1396649" y="2811686"/>
          <a:ext cx="645468" cy="6454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456BFE-306B-43C4-858C-031F634B2A13}">
      <dsp:nvSpPr>
        <dsp:cNvPr id="0" name=""/>
        <dsp:cNvSpPr/>
      </dsp:nvSpPr>
      <dsp:spPr>
        <a:xfrm>
          <a:off x="1002196" y="3703865"/>
          <a:ext cx="1434374" cy="57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The</a:t>
          </a:r>
          <a:r>
            <a:rPr lang="en-US" sz="1100" kern="1200" baseline="0" dirty="0"/>
            <a:t> University of Texas at Dallas</a:t>
          </a:r>
          <a:endParaRPr lang="en-US" sz="1100" kern="1200" dirty="0"/>
        </a:p>
      </dsp:txBody>
      <dsp:txXfrm>
        <a:off x="1002196" y="3703865"/>
        <a:ext cx="1434374" cy="573750"/>
      </dsp:txXfrm>
    </dsp:sp>
    <dsp:sp modelId="{56425B3A-F5CE-4362-BEF7-2473150D493F}">
      <dsp:nvSpPr>
        <dsp:cNvPr id="0" name=""/>
        <dsp:cNvSpPr/>
      </dsp:nvSpPr>
      <dsp:spPr>
        <a:xfrm>
          <a:off x="3082040" y="2811686"/>
          <a:ext cx="645468" cy="64546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2EAF05-D264-4198-9661-C30F40AF9813}">
      <dsp:nvSpPr>
        <dsp:cNvPr id="0" name=""/>
        <dsp:cNvSpPr/>
      </dsp:nvSpPr>
      <dsp:spPr>
        <a:xfrm>
          <a:off x="2687587" y="3703865"/>
          <a:ext cx="1434374" cy="57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Q&amp;A</a:t>
          </a:r>
        </a:p>
      </dsp:txBody>
      <dsp:txXfrm>
        <a:off x="2687587" y="3703865"/>
        <a:ext cx="1434374" cy="5737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8B3E4-AD71-4967-9461-C7D729E39EF1}" type="datetimeFigureOut">
              <a:rPr lang="en-US" smtClean="0"/>
              <a:t>3/26/2025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375E7B-C27A-44F5-83F0-C6DA02AC062C}" type="slidenum">
              <a:rPr lang="en-US" smtClean="0"/>
              <a:t>‹#›</a:t>
            </a:fld>
            <a:endParaRPr lang="en-US"/>
          </a:p>
        </p:txBody>
      </p:sp>
    </p:spTree>
    <p:extLst>
      <p:ext uri="{BB962C8B-B14F-4D97-AF65-F5344CB8AC3E}">
        <p14:creationId xmlns:p14="http://schemas.microsoft.com/office/powerpoint/2010/main" val="334202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Hello, I’m [Your Name] from [Team The predictive minds. I’m happy to share our plan for </a:t>
            </a:r>
            <a:r>
              <a:rPr lang="en-US" sz="1800" dirty="0" err="1">
                <a:effectLst/>
                <a:latin typeface="Aptos" panose="020B0004020202020204" pitchFamily="34" charset="0"/>
                <a:ea typeface="Aptos" panose="020B0004020202020204" pitchFamily="34" charset="0"/>
                <a:cs typeface="Arial" panose="020B0604020202020204" pitchFamily="34" charset="0"/>
              </a:rPr>
              <a:t>FinBright</a:t>
            </a:r>
            <a:r>
              <a:rPr lang="en-US" sz="1800" dirty="0">
                <a:effectLst/>
                <a:latin typeface="Aptos" panose="020B0004020202020204" pitchFamily="34" charset="0"/>
                <a:ea typeface="Aptos" panose="020B0004020202020204" pitchFamily="34" charset="0"/>
                <a:cs typeface="Arial" panose="020B0604020202020204" pitchFamily="34" charset="0"/>
              </a:rPr>
              <a:t> Solutions today. We’re helping Riverwood with </a:t>
            </a:r>
            <a:r>
              <a:rPr lang="en-US" sz="1800" dirty="0" err="1">
                <a:effectLst/>
                <a:latin typeface="Aptos" panose="020B0004020202020204" pitchFamily="34" charset="0"/>
                <a:ea typeface="Aptos" panose="020B0004020202020204" pitchFamily="34" charset="0"/>
                <a:cs typeface="Arial" panose="020B0604020202020204" pitchFamily="34" charset="0"/>
              </a:rPr>
              <a:t>RiverBank</a:t>
            </a:r>
            <a:r>
              <a:rPr lang="en-US" sz="1800" dirty="0">
                <a:effectLst/>
                <a:latin typeface="Aptos" panose="020B0004020202020204" pitchFamily="34" charset="0"/>
                <a:ea typeface="Aptos" panose="020B0004020202020204" pitchFamily="34" charset="0"/>
                <a:cs typeface="Arial" panose="020B0604020202020204" pitchFamily="34" charset="0"/>
              </a:rPr>
              <a:t>, which is a simple app to make money skills and banking better for everyone. So, let’s get started and see how we can help this community!"</a:t>
            </a:r>
            <a:endParaRPr lang="en-US" dirty="0"/>
          </a:p>
        </p:txBody>
      </p:sp>
      <p:sp>
        <p:nvSpPr>
          <p:cNvPr id="4" name="Slide Number Placeholder 3"/>
          <p:cNvSpPr>
            <a:spLocks noGrp="1"/>
          </p:cNvSpPr>
          <p:nvPr>
            <p:ph type="sldNum" sz="quarter" idx="5"/>
          </p:nvPr>
        </p:nvSpPr>
        <p:spPr/>
        <p:txBody>
          <a:bodyPr/>
          <a:lstStyle/>
          <a:p>
            <a:fld id="{96375E7B-C27A-44F5-83F0-C6DA02AC062C}" type="slidenum">
              <a:rPr lang="en-US" smtClean="0"/>
              <a:t>1</a:t>
            </a:fld>
            <a:endParaRPr lang="en-US"/>
          </a:p>
        </p:txBody>
      </p:sp>
    </p:spTree>
    <p:extLst>
      <p:ext uri="{BB962C8B-B14F-4D97-AF65-F5344CB8AC3E}">
        <p14:creationId xmlns:p14="http://schemas.microsoft.com/office/powerpoint/2010/main" val="3554411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Arial" panose="020B0604020202020204" pitchFamily="34" charset="0"/>
              </a:rPr>
              <a:t>Let’s finish with what </a:t>
            </a:r>
            <a:r>
              <a:rPr lang="en-US" sz="1800" kern="100" dirty="0" err="1">
                <a:effectLst/>
                <a:latin typeface="Aptos" panose="020B0004020202020204" pitchFamily="34" charset="0"/>
                <a:ea typeface="Aptos" panose="020B0004020202020204" pitchFamily="34" charset="0"/>
                <a:cs typeface="Arial" panose="020B0604020202020204" pitchFamily="34" charset="0"/>
              </a:rPr>
              <a:t>RiverBank</a:t>
            </a:r>
            <a:r>
              <a:rPr lang="en-US" sz="1800" kern="100" dirty="0">
                <a:effectLst/>
                <a:latin typeface="Aptos" panose="020B0004020202020204" pitchFamily="34" charset="0"/>
                <a:ea typeface="Aptos" panose="020B0004020202020204" pitchFamily="34" charset="0"/>
                <a:cs typeface="Arial" panose="020B0604020202020204" pitchFamily="34" charset="0"/>
              </a:rPr>
              <a:t> does and what’s next [point to slide]. </a:t>
            </a:r>
            <a:r>
              <a:rPr lang="en-US" sz="1800" kern="100" dirty="0" err="1">
                <a:effectLst/>
                <a:latin typeface="Aptos" panose="020B0004020202020204" pitchFamily="34" charset="0"/>
                <a:ea typeface="Aptos" panose="020B0004020202020204" pitchFamily="34" charset="0"/>
                <a:cs typeface="Arial" panose="020B0604020202020204" pitchFamily="34" charset="0"/>
              </a:rPr>
              <a:t>RiverBank</a:t>
            </a:r>
            <a:r>
              <a:rPr lang="en-US" sz="1800" kern="100" dirty="0">
                <a:effectLst/>
                <a:latin typeface="Aptos" panose="020B0004020202020204" pitchFamily="34" charset="0"/>
                <a:ea typeface="Aptos" panose="020B0004020202020204" pitchFamily="34" charset="0"/>
                <a:cs typeface="Arial" panose="020B0604020202020204" pitchFamily="34" charset="0"/>
              </a:rPr>
              <a:t> helps banked but underserved families with affordable banking, learning about money, and saving more. We use community partners and a careful plan to build trust and include everyone. So, what’s next? We’ll start a small test in Months 4 to 6 with our first users and local partners. Then, we’ll use their feedback to make the app better and grow to more people in Months 7 to 12. Finally, we’ll check our success with the measures we shared. This will make a big difference for Riverwood [point to photo]. Thank you so much—any questions?"</a:t>
            </a:r>
          </a:p>
          <a:p>
            <a:endParaRPr lang="en-US" dirty="0"/>
          </a:p>
        </p:txBody>
      </p:sp>
      <p:sp>
        <p:nvSpPr>
          <p:cNvPr id="4" name="Slide Number Placeholder 3"/>
          <p:cNvSpPr>
            <a:spLocks noGrp="1"/>
          </p:cNvSpPr>
          <p:nvPr>
            <p:ph type="sldNum" sz="quarter" idx="5"/>
          </p:nvPr>
        </p:nvSpPr>
        <p:spPr/>
        <p:txBody>
          <a:bodyPr/>
          <a:lstStyle/>
          <a:p>
            <a:fld id="{96375E7B-C27A-44F5-83F0-C6DA02AC062C}" type="slidenum">
              <a:rPr lang="en-US" smtClean="0"/>
              <a:t>11</a:t>
            </a:fld>
            <a:endParaRPr lang="en-US"/>
          </a:p>
        </p:txBody>
      </p:sp>
    </p:spTree>
    <p:extLst>
      <p:ext uri="{BB962C8B-B14F-4D97-AF65-F5344CB8AC3E}">
        <p14:creationId xmlns:p14="http://schemas.microsoft.com/office/powerpoint/2010/main" val="2130655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Let’s start with Riverwood’s story [point to table]. First, we see challenges on the left: 30% of people don’t have bank accounts, so they use expensive loans that cost a lot. Also, 40% are poor, which means they can’t save much money. Many don’t trust banks, so they don’t use them, and there’s not enough learning about money to help them. But on the right, we see hope: lots of people have phones, so we can use an app to reach them. Because of this, small loans and savings tools can make a big difference. Plus, local leaders and partners can help build trust, and new tech can make banking cheap. </a:t>
            </a:r>
            <a:endParaRPr lang="en-US" dirty="0"/>
          </a:p>
        </p:txBody>
      </p:sp>
      <p:sp>
        <p:nvSpPr>
          <p:cNvPr id="4" name="Slide Number Placeholder 3"/>
          <p:cNvSpPr>
            <a:spLocks noGrp="1"/>
          </p:cNvSpPr>
          <p:nvPr>
            <p:ph type="sldNum" sz="quarter" idx="5"/>
          </p:nvPr>
        </p:nvSpPr>
        <p:spPr/>
        <p:txBody>
          <a:bodyPr/>
          <a:lstStyle/>
          <a:p>
            <a:fld id="{96375E7B-C27A-44F5-83F0-C6DA02AC062C}" type="slidenum">
              <a:rPr lang="en-US" smtClean="0"/>
              <a:t>2</a:t>
            </a:fld>
            <a:endParaRPr lang="en-US"/>
          </a:p>
        </p:txBody>
      </p:sp>
    </p:spTree>
    <p:extLst>
      <p:ext uri="{BB962C8B-B14F-4D97-AF65-F5344CB8AC3E}">
        <p14:creationId xmlns:p14="http://schemas.microsoft.com/office/powerpoint/2010/main" val="3142434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Arial" panose="020B0604020202020204" pitchFamily="34" charset="0"/>
              </a:rPr>
              <a:t>Now, let’s talk about who we’re helping in Riverwood [point to pie]. We’re focusing on banked but </a:t>
            </a:r>
            <a:r>
              <a:rPr lang="en-US" sz="1800" b="1" kern="100" dirty="0">
                <a:effectLst/>
                <a:latin typeface="Aptos" panose="020B0004020202020204" pitchFamily="34" charset="0"/>
                <a:ea typeface="Aptos" panose="020B0004020202020204" pitchFamily="34" charset="0"/>
                <a:cs typeface="Arial" panose="020B0604020202020204" pitchFamily="34" charset="0"/>
              </a:rPr>
              <a:t>underserved</a:t>
            </a:r>
            <a:r>
              <a:rPr lang="en-US" sz="1800" kern="100" dirty="0">
                <a:effectLst/>
                <a:latin typeface="Aptos" panose="020B0004020202020204" pitchFamily="34" charset="0"/>
                <a:ea typeface="Aptos" panose="020B0004020202020204" pitchFamily="34" charset="0"/>
                <a:cs typeface="Arial" panose="020B0604020202020204" pitchFamily="34" charset="0"/>
              </a:rPr>
              <a:t> families, which is 70% of the town, mostly Hispanic and African American. This means they have some banking access, but it’s not enough—they include workers, young adults aged 18 to 30, and immigrants. They have clear needs [point to flowchart]: cheaper loans, easy bill payments, and ways to get cash. But they face big problems: some don’t speak English well, they don’t fully trust banks, their income isn’t steady, and fees are too high. So, our app fits them perfectly: we offer small loans by text, an app in English and Spanish, and cash machines at stores. They like using cash, have phones all the time, and trust their community, which makes this plan work well for them."</a:t>
            </a:r>
          </a:p>
          <a:p>
            <a:endParaRPr lang="en-US" dirty="0"/>
          </a:p>
        </p:txBody>
      </p:sp>
      <p:sp>
        <p:nvSpPr>
          <p:cNvPr id="4" name="Slide Number Placeholder 3"/>
          <p:cNvSpPr>
            <a:spLocks noGrp="1"/>
          </p:cNvSpPr>
          <p:nvPr>
            <p:ph type="sldNum" sz="quarter" idx="5"/>
          </p:nvPr>
        </p:nvSpPr>
        <p:spPr/>
        <p:txBody>
          <a:bodyPr/>
          <a:lstStyle/>
          <a:p>
            <a:fld id="{96375E7B-C27A-44F5-83F0-C6DA02AC062C}" type="slidenum">
              <a:rPr lang="en-US" smtClean="0"/>
              <a:t>3</a:t>
            </a:fld>
            <a:endParaRPr lang="en-US"/>
          </a:p>
        </p:txBody>
      </p:sp>
    </p:spTree>
    <p:extLst>
      <p:ext uri="{BB962C8B-B14F-4D97-AF65-F5344CB8AC3E}">
        <p14:creationId xmlns:p14="http://schemas.microsoft.com/office/powerpoint/2010/main" val="2783398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Let me show you our app, </a:t>
            </a:r>
            <a:r>
              <a:rPr lang="en-US" sz="1800" kern="100" dirty="0" err="1">
                <a:effectLst/>
                <a:latin typeface="Aptos" panose="020B0004020202020204" pitchFamily="34" charset="0"/>
                <a:ea typeface="Aptos" panose="020B0004020202020204" pitchFamily="34" charset="0"/>
                <a:cs typeface="Arial" panose="020B0604020202020204" pitchFamily="34" charset="0"/>
              </a:rPr>
              <a:t>RiverBank</a:t>
            </a:r>
            <a:r>
              <a:rPr lang="en-US" sz="1800" kern="100" dirty="0">
                <a:effectLst/>
                <a:latin typeface="Aptos" panose="020B0004020202020204" pitchFamily="34" charset="0"/>
                <a:ea typeface="Aptos" panose="020B0004020202020204" pitchFamily="34" charset="0"/>
                <a:cs typeface="Arial" panose="020B0604020202020204" pitchFamily="34" charset="0"/>
              </a:rPr>
              <a:t> [point to flowchart]. First, it’s easy to start: you pick English or Spanish, then show your ID through local partners we trust. Next, the app has helpful features for our banked but underserved families: a free wallet to keep your money safe, small loans at 10% interest—much better than 400% from other loans—savings goals that round up your spending to save more, and text alerts if your money gets low. If you don’t have internet, you can use cash machines at 10 stores [point to icon]. The app is safe because it uses special tech, and a smart helper gives you money tips. </a:t>
            </a:r>
            <a:r>
              <a:rPr lang="en-US" sz="1800" strike="sngStrike" kern="100" dirty="0">
                <a:effectLst/>
                <a:latin typeface="Aptos" panose="020B0004020202020204" pitchFamily="34" charset="0"/>
                <a:ea typeface="Aptos" panose="020B0004020202020204" pitchFamily="34" charset="0"/>
                <a:cs typeface="Arial" panose="020B0604020202020204" pitchFamily="34" charset="0"/>
              </a:rPr>
              <a:t>Here’s the savings screen [point to mockup]. It’s simple and made just for Riverwood’s families."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We can use the following </a:t>
            </a:r>
            <a:r>
              <a:rPr lang="en-US" sz="1800" kern="100" dirty="0" err="1">
                <a:effectLst/>
                <a:latin typeface="Aptos" panose="020B0004020202020204" pitchFamily="34" charset="0"/>
                <a:ea typeface="Aptos" panose="020B0004020202020204" pitchFamily="34" charset="0"/>
                <a:cs typeface="Arial" panose="020B0604020202020204" pitchFamily="34" charset="0"/>
              </a:rPr>
              <a:t>technologie</a:t>
            </a:r>
            <a:r>
              <a:rPr lang="en-US" sz="1800" kern="100" dirty="0">
                <a:effectLst/>
                <a:latin typeface="Aptos" panose="020B0004020202020204" pitchFamily="34" charset="0"/>
                <a:ea typeface="Aptos" panose="020B0004020202020204" pitchFamily="34" charset="0"/>
                <a:cs typeface="Arial" panose="020B0604020202020204" pitchFamily="34" charset="0"/>
              </a:rPr>
              <a:t> in addition to development to make it </a:t>
            </a:r>
            <a:r>
              <a:rPr lang="en-US" sz="1800" kern="100" dirty="0" err="1">
                <a:effectLst/>
                <a:latin typeface="Aptos" panose="020B0004020202020204" pitchFamily="34" charset="0"/>
                <a:ea typeface="Aptos" panose="020B0004020202020204" pitchFamily="34" charset="0"/>
                <a:cs typeface="Arial" panose="020B0604020202020204" pitchFamily="34" charset="0"/>
              </a:rPr>
              <a:t>uptodate</a:t>
            </a:r>
            <a:r>
              <a:rPr lang="en-US" sz="1800" kern="100" dirty="0">
                <a:effectLst/>
                <a:latin typeface="Aptos" panose="020B0004020202020204" pitchFamily="34" charset="0"/>
                <a:ea typeface="Aptos" panose="020B0004020202020204" pitchFamily="34" charset="0"/>
                <a:cs typeface="Arial" panose="020B0604020202020204" pitchFamily="34" charset="0"/>
              </a:rPr>
              <a:t> for the current world-</a:t>
            </a:r>
            <a:r>
              <a:rPr lang="en-US" sz="1800" kern="100" dirty="0">
                <a:effectLst/>
                <a:latin typeface="Aptos" panose="020B0004020202020204" pitchFamily="34" charset="0"/>
                <a:ea typeface="Aptos" panose="020B0004020202020204" pitchFamily="34" charset="0"/>
                <a:cs typeface="Arial" panose="020B0604020202020204" pitchFamily="34" charset="0"/>
                <a:sym typeface="Wingdings" panose="05000000000000000000" pitchFamily="2" charset="2"/>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6375E7B-C27A-44F5-83F0-C6DA02AC062C}" type="slidenum">
              <a:rPr lang="en-US" smtClean="0"/>
              <a:t>4</a:t>
            </a:fld>
            <a:endParaRPr lang="en-US"/>
          </a:p>
        </p:txBody>
      </p:sp>
    </p:spTree>
    <p:extLst>
      <p:ext uri="{BB962C8B-B14F-4D97-AF65-F5344CB8AC3E}">
        <p14:creationId xmlns:p14="http://schemas.microsoft.com/office/powerpoint/2010/main" val="109042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err="1">
                <a:effectLst/>
                <a:latin typeface="Aptos" panose="020B0004020202020204" pitchFamily="34" charset="0"/>
                <a:ea typeface="Aptos" panose="020B0004020202020204" pitchFamily="34" charset="0"/>
                <a:cs typeface="Arial" panose="020B0604020202020204" pitchFamily="34" charset="0"/>
              </a:rPr>
              <a:t>RiverBank</a:t>
            </a:r>
            <a:r>
              <a:rPr lang="en-US" sz="1800" kern="100" dirty="0">
                <a:effectLst/>
                <a:latin typeface="Aptos" panose="020B0004020202020204" pitchFamily="34" charset="0"/>
                <a:ea typeface="Aptos" panose="020B0004020202020204" pitchFamily="34" charset="0"/>
                <a:cs typeface="Arial" panose="020B0604020202020204" pitchFamily="34" charset="0"/>
              </a:rPr>
              <a:t> also helps people learn about money in a fun way [point to table]. </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First, inside the app, there are lessons like ‘Budgeting for Seasonal Work,’ -----and when you finish, you get cheaper loans as a reward. </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We also send text tips, like ‘Save $5 a week to get $260 a year’ [point to icon], and these come every day or week to keep you on track. </a:t>
            </a:r>
          </a:p>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At town festivals, we hold classes on avoiding bad loans, so everyone can join in. Plus, when you learn, you earn points to decrease loan costs. This makes learning easy, helpful, and perfect for Riverwood’s busy families."</a:t>
            </a:r>
          </a:p>
          <a:p>
            <a:endParaRPr lang="en-US" dirty="0"/>
          </a:p>
        </p:txBody>
      </p:sp>
      <p:sp>
        <p:nvSpPr>
          <p:cNvPr id="4" name="Slide Number Placeholder 3"/>
          <p:cNvSpPr>
            <a:spLocks noGrp="1"/>
          </p:cNvSpPr>
          <p:nvPr>
            <p:ph type="sldNum" sz="quarter" idx="5"/>
          </p:nvPr>
        </p:nvSpPr>
        <p:spPr/>
        <p:txBody>
          <a:bodyPr/>
          <a:lstStyle/>
          <a:p>
            <a:fld id="{96375E7B-C27A-44F5-83F0-C6DA02AC062C}" type="slidenum">
              <a:rPr lang="en-US" smtClean="0"/>
              <a:t>5</a:t>
            </a:fld>
            <a:endParaRPr lang="en-US"/>
          </a:p>
        </p:txBody>
      </p:sp>
    </p:spTree>
    <p:extLst>
      <p:ext uri="{BB962C8B-B14F-4D97-AF65-F5344CB8AC3E}">
        <p14:creationId xmlns:p14="http://schemas.microsoft.com/office/powerpoint/2010/main" val="4110840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Arial" panose="020B0604020202020204" pitchFamily="34" charset="0"/>
              </a:rPr>
              <a:t>Title---I think this is the key phase , We want everyone in Riverwood to feel included with </a:t>
            </a:r>
            <a:r>
              <a:rPr lang="en-US" sz="1800" kern="100" dirty="0" err="1">
                <a:effectLst/>
                <a:latin typeface="Aptos" panose="020B0004020202020204" pitchFamily="34" charset="0"/>
                <a:ea typeface="Aptos" panose="020B0004020202020204" pitchFamily="34" charset="0"/>
                <a:cs typeface="Arial" panose="020B0604020202020204" pitchFamily="34" charset="0"/>
              </a:rPr>
              <a:t>RiverBank</a:t>
            </a:r>
            <a:r>
              <a:rPr lang="en-US" sz="1800" kern="100" dirty="0">
                <a:effectLst/>
                <a:latin typeface="Aptos" panose="020B0004020202020204" pitchFamily="34" charset="0"/>
                <a:ea typeface="Aptos" panose="020B0004020202020204" pitchFamily="34" charset="0"/>
                <a:cs typeface="Arial" panose="020B0604020202020204" pitchFamily="34" charset="0"/>
              </a:rPr>
              <a:t> [point to flowchart]. </a:t>
            </a:r>
            <a:r>
              <a:rPr lang="en-US" sz="1800" kern="100" dirty="0" err="1">
                <a:effectLst/>
                <a:latin typeface="Aptos" panose="020B0004020202020204" pitchFamily="34" charset="0"/>
                <a:ea typeface="Aptos" panose="020B0004020202020204" pitchFamily="34" charset="0"/>
                <a:cs typeface="Arial" panose="020B0604020202020204" pitchFamily="34" charset="0"/>
              </a:rPr>
              <a:t>FinBright</a:t>
            </a:r>
            <a:r>
              <a:rPr lang="en-US" sz="1800" kern="100" dirty="0">
                <a:effectLst/>
                <a:latin typeface="Aptos" panose="020B0004020202020204" pitchFamily="34" charset="0"/>
                <a:ea typeface="Aptos" panose="020B0004020202020204" pitchFamily="34" charset="0"/>
                <a:cs typeface="Arial" panose="020B0604020202020204" pitchFamily="34" charset="0"/>
              </a:rPr>
              <a:t> is at the center, --working with churches to hold classes that build trust, because many banked but underserved families feel safe there. We also team up with credit unions to keep money safe, and with 10 stores to set up cash machines—see them on this map [point to map]. To help even more, we’ll have 50 local helpers who speak English and Spanish or any other languages to guide people. This plan uses Riverwood’s churches, shops, and people, so </a:t>
            </a:r>
            <a:r>
              <a:rPr lang="en-US" sz="1800" kern="100" dirty="0" err="1">
                <a:effectLst/>
                <a:latin typeface="Aptos" panose="020B0004020202020204" pitchFamily="34" charset="0"/>
                <a:ea typeface="Aptos" panose="020B0004020202020204" pitchFamily="34" charset="0"/>
                <a:cs typeface="Arial" panose="020B0604020202020204" pitchFamily="34" charset="0"/>
              </a:rPr>
              <a:t>RiverBank</a:t>
            </a:r>
            <a:r>
              <a:rPr lang="en-US" sz="1800" kern="100" dirty="0">
                <a:effectLst/>
                <a:latin typeface="Aptos" panose="020B0004020202020204" pitchFamily="34" charset="0"/>
                <a:ea typeface="Aptos" panose="020B0004020202020204" pitchFamily="34" charset="0"/>
                <a:cs typeface="Arial" panose="020B0604020202020204" pitchFamily="34" charset="0"/>
              </a:rPr>
              <a:t> feels like a friend to everyone."</a:t>
            </a:r>
          </a:p>
          <a:p>
            <a:endParaRPr lang="en-US" dirty="0"/>
          </a:p>
        </p:txBody>
      </p:sp>
      <p:sp>
        <p:nvSpPr>
          <p:cNvPr id="4" name="Slide Number Placeholder 3"/>
          <p:cNvSpPr>
            <a:spLocks noGrp="1"/>
          </p:cNvSpPr>
          <p:nvPr>
            <p:ph type="sldNum" sz="quarter" idx="5"/>
          </p:nvPr>
        </p:nvSpPr>
        <p:spPr/>
        <p:txBody>
          <a:bodyPr/>
          <a:lstStyle/>
          <a:p>
            <a:fld id="{96375E7B-C27A-44F5-83F0-C6DA02AC062C}" type="slidenum">
              <a:rPr lang="en-US" smtClean="0"/>
              <a:t>6</a:t>
            </a:fld>
            <a:endParaRPr lang="en-US"/>
          </a:p>
        </p:txBody>
      </p:sp>
    </p:spTree>
    <p:extLst>
      <p:ext uri="{BB962C8B-B14F-4D97-AF65-F5344CB8AC3E}">
        <p14:creationId xmlns:p14="http://schemas.microsoft.com/office/powerpoint/2010/main" val="957168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Arial" panose="020B0604020202020204" pitchFamily="34" charset="0"/>
              </a:rPr>
              <a:t>How will we know if </a:t>
            </a:r>
            <a:r>
              <a:rPr lang="en-US" sz="1800" kern="100" dirty="0" err="1">
                <a:effectLst/>
                <a:latin typeface="Aptos" panose="020B0004020202020204" pitchFamily="34" charset="0"/>
                <a:ea typeface="Aptos" panose="020B0004020202020204" pitchFamily="34" charset="0"/>
                <a:cs typeface="Arial" panose="020B0604020202020204" pitchFamily="34" charset="0"/>
              </a:rPr>
              <a:t>RiverBank</a:t>
            </a:r>
            <a:r>
              <a:rPr lang="en-US" sz="1800" kern="100" dirty="0">
                <a:effectLst/>
                <a:latin typeface="Aptos" panose="020B0004020202020204" pitchFamily="34" charset="0"/>
                <a:ea typeface="Aptos" panose="020B0004020202020204" pitchFamily="34" charset="0"/>
                <a:cs typeface="Arial" panose="020B0604020202020204" pitchFamily="34" charset="0"/>
              </a:rPr>
              <a:t> is working well? We’ll look at these things [point to table]. First, we’ll check what percent of people without banks start using the app, because that shows we’re helping them. Next, we’ll see how many banked but underserved families finish the learning lessons, so we know they’re gaining skills. Then, we’ll look at how much money people save on average, which helps them feel more secure. We’ll also count how often they use the app for payments—that means they trust it. And finally, we’ll ask people if they’re happy with surveys. We’ll use app data and partner feedback to track all this [point to icons], so we can see the real difference we’re making.</a:t>
            </a:r>
          </a:p>
          <a:p>
            <a:endParaRPr lang="en-US" dirty="0"/>
          </a:p>
        </p:txBody>
      </p:sp>
      <p:sp>
        <p:nvSpPr>
          <p:cNvPr id="4" name="Slide Number Placeholder 3"/>
          <p:cNvSpPr>
            <a:spLocks noGrp="1"/>
          </p:cNvSpPr>
          <p:nvPr>
            <p:ph type="sldNum" sz="quarter" idx="5"/>
          </p:nvPr>
        </p:nvSpPr>
        <p:spPr/>
        <p:txBody>
          <a:bodyPr/>
          <a:lstStyle/>
          <a:p>
            <a:fld id="{96375E7B-C27A-44F5-83F0-C6DA02AC062C}" type="slidenum">
              <a:rPr lang="en-US" smtClean="0"/>
              <a:t>7</a:t>
            </a:fld>
            <a:endParaRPr lang="en-US"/>
          </a:p>
        </p:txBody>
      </p:sp>
    </p:spTree>
    <p:extLst>
      <p:ext uri="{BB962C8B-B14F-4D97-AF65-F5344CB8AC3E}">
        <p14:creationId xmlns:p14="http://schemas.microsoft.com/office/powerpoint/2010/main" val="3234101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Arial" panose="020B0604020202020204" pitchFamily="34" charset="0"/>
              </a:rPr>
              <a:t>Now, let’s go through our plan to bring </a:t>
            </a:r>
            <a:r>
              <a:rPr lang="en-US" sz="1800" kern="100" dirty="0" err="1">
                <a:effectLst/>
                <a:latin typeface="Aptos" panose="020B0004020202020204" pitchFamily="34" charset="0"/>
                <a:ea typeface="Aptos" panose="020B0004020202020204" pitchFamily="34" charset="0"/>
                <a:cs typeface="Arial" panose="020B0604020202020204" pitchFamily="34" charset="0"/>
              </a:rPr>
              <a:t>RiverBank</a:t>
            </a:r>
            <a:r>
              <a:rPr lang="en-US" sz="1800" kern="100" dirty="0">
                <a:effectLst/>
                <a:latin typeface="Aptos" panose="020B0004020202020204" pitchFamily="34" charset="0"/>
                <a:ea typeface="Aptos" panose="020B0004020202020204" pitchFamily="34" charset="0"/>
                <a:cs typeface="Arial" panose="020B0604020202020204" pitchFamily="34" charset="0"/>
              </a:rPr>
              <a:t> to Riverwood [point to chart]. We start in Month 1 by meeting with churches and stores for workshops, and we’ll talk to state regulators to follow the rules. In Month 2, we design the app to make it easy to use. Then, in Month 3, we train 50 local helpers and test the app to make sure it works well. Next, in Months 4 to 6, we set up cash machines at stores, start a small test with users, and work with credit unions to keep money safe—we’ll also check IDs at stores to follow the law. Finally, in Months 7 to 12, we grow bigger, add more features, and ask people how we’re doing with surveys. To make sure everything goes smoothly, we have leaders checking every few months, a team meeting every two weeks, and daily work [point to pyramid]. This plan is careful and fits Riverwood perfectly [point to icon]</a:t>
            </a:r>
          </a:p>
          <a:p>
            <a:endParaRPr lang="en-US" dirty="0"/>
          </a:p>
        </p:txBody>
      </p:sp>
      <p:sp>
        <p:nvSpPr>
          <p:cNvPr id="4" name="Slide Number Placeholder 3"/>
          <p:cNvSpPr>
            <a:spLocks noGrp="1"/>
          </p:cNvSpPr>
          <p:nvPr>
            <p:ph type="sldNum" sz="quarter" idx="5"/>
          </p:nvPr>
        </p:nvSpPr>
        <p:spPr/>
        <p:txBody>
          <a:bodyPr/>
          <a:lstStyle/>
          <a:p>
            <a:fld id="{96375E7B-C27A-44F5-83F0-C6DA02AC062C}" type="slidenum">
              <a:rPr lang="en-US" smtClean="0"/>
              <a:t>8</a:t>
            </a:fld>
            <a:endParaRPr lang="en-US"/>
          </a:p>
        </p:txBody>
      </p:sp>
    </p:spTree>
    <p:extLst>
      <p:ext uri="{BB962C8B-B14F-4D97-AF65-F5344CB8AC3E}">
        <p14:creationId xmlns:p14="http://schemas.microsoft.com/office/powerpoint/2010/main" val="623568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Before we wrap up , Let’s talk about how </a:t>
            </a:r>
            <a:r>
              <a:rPr lang="en-US" sz="1800" dirty="0" err="1">
                <a:effectLst/>
                <a:latin typeface="Aptos" panose="020B0004020202020204" pitchFamily="34" charset="0"/>
                <a:ea typeface="Aptos" panose="020B0004020202020204" pitchFamily="34" charset="0"/>
                <a:cs typeface="Arial" panose="020B0604020202020204" pitchFamily="34" charset="0"/>
              </a:rPr>
              <a:t>RiverBank</a:t>
            </a:r>
            <a:r>
              <a:rPr lang="en-US" sz="1800" dirty="0">
                <a:effectLst/>
                <a:latin typeface="Aptos" panose="020B0004020202020204" pitchFamily="34" charset="0"/>
                <a:ea typeface="Aptos" panose="020B0004020202020204" pitchFamily="34" charset="0"/>
                <a:cs typeface="Arial" panose="020B0604020202020204" pitchFamily="34" charset="0"/>
              </a:rPr>
              <a:t> is ready to help [point to table]. If not many banked but underserved families use it, which might happen, we’ll give a $10 bonus and send text reminders to encourage them. If rules are tricky, which isn’t too likely, we’ll work with safe banks to follow them. And if the app stops working, which could be a big problem, we have a help line open all day. So, </a:t>
            </a:r>
            <a:r>
              <a:rPr lang="en-US" sz="1800" dirty="0" err="1">
                <a:effectLst/>
                <a:latin typeface="Aptos" panose="020B0004020202020204" pitchFamily="34" charset="0"/>
                <a:ea typeface="Aptos" panose="020B0004020202020204" pitchFamily="34" charset="0"/>
                <a:cs typeface="Arial" panose="020B0604020202020204" pitchFamily="34" charset="0"/>
              </a:rPr>
              <a:t>RiverBank</a:t>
            </a:r>
            <a:r>
              <a:rPr lang="en-US" sz="1800" dirty="0">
                <a:effectLst/>
                <a:latin typeface="Aptos" panose="020B0004020202020204" pitchFamily="34" charset="0"/>
                <a:ea typeface="Aptos" panose="020B0004020202020204" pitchFamily="34" charset="0"/>
                <a:cs typeface="Arial" panose="020B0604020202020204" pitchFamily="34" charset="0"/>
              </a:rPr>
              <a:t> helps families learn, join better banking, and save, and we’ll check how well it works with our measures [point to photo]. Our next steps are to test it, make it better, and grow.</a:t>
            </a:r>
            <a:endParaRPr lang="en-US" dirty="0"/>
          </a:p>
        </p:txBody>
      </p:sp>
      <p:sp>
        <p:nvSpPr>
          <p:cNvPr id="4" name="Slide Number Placeholder 3"/>
          <p:cNvSpPr>
            <a:spLocks noGrp="1"/>
          </p:cNvSpPr>
          <p:nvPr>
            <p:ph type="sldNum" sz="quarter" idx="5"/>
          </p:nvPr>
        </p:nvSpPr>
        <p:spPr/>
        <p:txBody>
          <a:bodyPr/>
          <a:lstStyle/>
          <a:p>
            <a:fld id="{96375E7B-C27A-44F5-83F0-C6DA02AC062C}" type="slidenum">
              <a:rPr lang="en-US" smtClean="0"/>
              <a:t>10</a:t>
            </a:fld>
            <a:endParaRPr lang="en-US"/>
          </a:p>
        </p:txBody>
      </p:sp>
    </p:spTree>
    <p:extLst>
      <p:ext uri="{BB962C8B-B14F-4D97-AF65-F5344CB8AC3E}">
        <p14:creationId xmlns:p14="http://schemas.microsoft.com/office/powerpoint/2010/main" val="3929788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3/25/2025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11818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3/25/2025</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84277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3/25/2025</a:t>
            </a:fld>
            <a:endParaRPr lang="en-US"/>
          </a:p>
        </p:txBody>
      </p:sp>
      <p:sp>
        <p:nvSpPr>
          <p:cNvPr id="5" name="Footer Placeholder 4"/>
          <p:cNvSpPr>
            <a:spLocks noGrp="1"/>
          </p:cNvSpPr>
          <p:nvPr>
            <p:ph type="ftr" sz="quarter" idx="11"/>
          </p:nvPr>
        </p:nvSpPr>
        <p:spPr/>
        <p:txBody>
          <a:bodyPr/>
          <a:lstStyle/>
          <a:p>
            <a:endParaRPr 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C1FF6DA9-008F-8B48-92A6-B652298478BF}" type="slidenum">
              <a:rPr lang="en-US" smtClean="0"/>
              <a:t>‹#›</a:t>
            </a:fld>
            <a:endParaRPr 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80677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3/25/2025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56845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3/25/2025</a:t>
            </a:fld>
            <a:endParaRPr lang="en-US"/>
          </a:p>
        </p:txBody>
      </p:sp>
      <p:sp>
        <p:nvSpPr>
          <p:cNvPr id="6" name="Footer Placeholder 5"/>
          <p:cNvSpPr>
            <a:spLocks noGrp="1"/>
          </p:cNvSpPr>
          <p:nvPr>
            <p:ph type="ftr" sz="quarter" idx="11"/>
          </p:nvPr>
        </p:nvSpPr>
        <p:spPr/>
        <p:txBody>
          <a:bodyPr/>
          <a:lstStyle/>
          <a:p>
            <a:endParaRPr 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C1FF6DA9-008F-8B48-92A6-B652298478BF}" type="slidenum">
              <a:rPr lang="en-US" smtClean="0"/>
              <a:t>‹#›</a:t>
            </a:fld>
            <a:endParaRPr 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81500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3/25/2025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17399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3/25/2025</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68736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3/25/2025</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97932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3/25/2025</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45033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3/25/2025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52959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3/25/2025</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3" name="Slide Number Placeholder 5"/>
          <p:cNvSpPr>
            <a:spLocks noGrp="1"/>
          </p:cNvSpPr>
          <p:nvPr>
            <p:ph type="sldNum" sz="quarter" idx="12"/>
          </p:nvPr>
        </p:nvSpPr>
        <p:spPr>
          <a:xfrm>
            <a:off x="511228" y="787783"/>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36682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3/25/2025</a:t>
            </a:fld>
            <a:endParaRPr lang="en-US"/>
          </a:p>
        </p:txBody>
      </p:sp>
      <p:sp>
        <p:nvSpPr>
          <p:cNvPr id="8" name="Footer Placeholder 7"/>
          <p:cNvSpPr>
            <a:spLocks noGrp="1"/>
          </p:cNvSpPr>
          <p:nvPr>
            <p:ph type="ftr" sz="quarter" idx="11"/>
          </p:nvPr>
        </p:nvSpPr>
        <p:spPr/>
        <p:txBody>
          <a:bodyPr/>
          <a:lstStyle/>
          <a:p>
            <a:endParaRPr 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42280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3/25/2025</a:t>
            </a:fld>
            <a:endParaRPr lang="en-US"/>
          </a:p>
        </p:txBody>
      </p:sp>
      <p:sp>
        <p:nvSpPr>
          <p:cNvPr id="4" name="Footer Placeholder 3"/>
          <p:cNvSpPr>
            <a:spLocks noGrp="1"/>
          </p:cNvSpPr>
          <p:nvPr>
            <p:ph type="ftr" sz="quarter" idx="11"/>
          </p:nvPr>
        </p:nvSpPr>
        <p:spPr/>
        <p:txBody>
          <a:bodyPr/>
          <a:lstStyle/>
          <a:p>
            <a:endParaRPr 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55264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3/25/2025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35803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3/25/2025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60618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3/25/2025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09032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04"/>
            <a:ext cx="1952272" cy="6853049"/>
            <a:chOff x="6627813" y="195650"/>
            <a:chExt cx="1952625" cy="5678101"/>
          </a:xfrm>
        </p:grpSpPr>
        <p:sp>
          <p:nvSpPr>
            <p:cNvPr id="50" name="Freeform 27"/>
            <p:cNvSpPr/>
            <p:nvPr/>
          </p:nvSpPr>
          <p:spPr bwMode="auto">
            <a:xfrm>
              <a:off x="6627813" y="19565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5BCAD085-E8A6-8845-BD4E-CB4CCA059FC4}" type="datetimeFigureOut">
              <a:rPr lang="en-US" smtClean="0"/>
              <a:t>3/25/2025</a:t>
            </a:fld>
            <a:endParaRPr 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08889521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17/06/relationships/model3d" Target="../media/model3d7.glb"/><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microsoft.com/office/2017/06/relationships/model3d" Target="../media/model3d8.glb"/><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Layout" Target="../diagrams/layout3.xml"/><Relationship Id="rId7" Type="http://schemas.microsoft.com/office/2017/06/relationships/model3d" Target="../media/model3d9.glb"/><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microsoft.com/office/2017/06/relationships/model3d" Target="../media/model3d1.glb"/></Relationships>
</file>

<file path=ppt/slides/_rels/slide4.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17/06/relationships/model3d" Target="../media/model3d4.glb"/><Relationship Id="rId7" Type="http://schemas.microsoft.com/office/2017/06/relationships/model3d" Target="../media/model3d5.glb"/><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17/06/relationships/model3d" Target="../media/model3d6.glb"/><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alm movement of water in the river">
            <a:extLst>
              <a:ext uri="{FF2B5EF4-FFF2-40B4-BE49-F238E27FC236}">
                <a16:creationId xmlns:a16="http://schemas.microsoft.com/office/drawing/2014/main" id="{46FB7806-D5A6-A34E-F259-77E50D57949E}"/>
              </a:ext>
            </a:extLst>
          </p:cNvPr>
          <p:cNvPicPr>
            <a:picLocks noChangeAspect="1"/>
          </p:cNvPicPr>
          <p:nvPr/>
        </p:nvPicPr>
        <p:blipFill>
          <a:blip r:embed="rId3"/>
          <a:srcRect l="7350" r="4029" b="-1"/>
          <a:stretch/>
        </p:blipFill>
        <p:spPr>
          <a:xfrm>
            <a:off x="8487" y="-7619"/>
            <a:ext cx="9143979" cy="6887364"/>
          </a:xfrm>
          <a:prstGeom prst="rect">
            <a:avLst/>
          </a:prstGeom>
        </p:spPr>
      </p:pic>
      <p:sp>
        <p:nvSpPr>
          <p:cNvPr id="2" name="Title 1"/>
          <p:cNvSpPr>
            <a:spLocks noGrp="1"/>
          </p:cNvSpPr>
          <p:nvPr>
            <p:ph type="ctrTitle"/>
          </p:nvPr>
        </p:nvSpPr>
        <p:spPr>
          <a:xfrm>
            <a:off x="644271" y="1936866"/>
            <a:ext cx="6693275" cy="2839273"/>
          </a:xfrm>
        </p:spPr>
        <p:txBody>
          <a:bodyPr>
            <a:normAutofit/>
          </a:bodyPr>
          <a:lstStyle/>
          <a:p>
            <a:pPr algn="l"/>
            <a:r>
              <a:rPr lang="en-US" sz="3100" dirty="0" err="1">
                <a:highlight>
                  <a:srgbClr val="C0C0C0"/>
                </a:highlight>
              </a:rPr>
              <a:t>FinBright</a:t>
            </a:r>
            <a:r>
              <a:rPr lang="en-US" sz="3100" dirty="0">
                <a:highlight>
                  <a:srgbClr val="C0C0C0"/>
                </a:highlight>
              </a:rPr>
              <a:t> Solutions: </a:t>
            </a:r>
            <a:br>
              <a:rPr lang="en-US" sz="3100" dirty="0">
                <a:highlight>
                  <a:srgbClr val="C0C0C0"/>
                </a:highlight>
              </a:rPr>
            </a:br>
            <a:r>
              <a:rPr lang="en-US" sz="3100" dirty="0">
                <a:highlight>
                  <a:srgbClr val="C0C0C0"/>
                </a:highlight>
              </a:rPr>
              <a:t>Empowering Riverwood Through Fintech</a:t>
            </a:r>
            <a:br>
              <a:rPr lang="en-US" sz="3100" dirty="0">
                <a:highlight>
                  <a:srgbClr val="C0C0C0"/>
                </a:highlight>
              </a:rPr>
            </a:br>
            <a:endParaRPr lang="en-US" sz="3100" dirty="0">
              <a:highlight>
                <a:srgbClr val="C0C0C0"/>
              </a:highlight>
            </a:endParaRPr>
          </a:p>
        </p:txBody>
      </p:sp>
      <p:sp>
        <p:nvSpPr>
          <p:cNvPr id="3" name="Subtitle 2"/>
          <p:cNvSpPr>
            <a:spLocks noGrp="1"/>
          </p:cNvSpPr>
          <p:nvPr>
            <p:ph type="subTitle" idx="1"/>
          </p:nvPr>
        </p:nvSpPr>
        <p:spPr>
          <a:xfrm>
            <a:off x="644271" y="4873600"/>
            <a:ext cx="3636783" cy="1183602"/>
          </a:xfrm>
        </p:spPr>
        <p:txBody>
          <a:bodyPr>
            <a:normAutofit fontScale="85000" lnSpcReduction="10000"/>
          </a:bodyPr>
          <a:lstStyle/>
          <a:p>
            <a:pPr algn="l">
              <a:lnSpc>
                <a:spcPct val="90000"/>
              </a:lnSpc>
            </a:pPr>
            <a:r>
              <a:rPr lang="en-US" sz="1700" dirty="0">
                <a:solidFill>
                  <a:schemeClr val="tx1"/>
                </a:solidFill>
                <a:highlight>
                  <a:srgbClr val="C0C0C0"/>
                </a:highlight>
              </a:rPr>
              <a:t>A Fintech-Driven Approach to Economic Empowerment</a:t>
            </a:r>
          </a:p>
          <a:p>
            <a:pPr>
              <a:lnSpc>
                <a:spcPct val="90000"/>
              </a:lnSpc>
            </a:pPr>
            <a:r>
              <a:rPr lang="en-US" sz="1700" dirty="0">
                <a:solidFill>
                  <a:schemeClr val="tx1"/>
                </a:solidFill>
                <a:highlight>
                  <a:srgbClr val="C0C0C0"/>
                </a:highlight>
              </a:rPr>
              <a:t>Presented by: </a:t>
            </a:r>
            <a:r>
              <a:rPr lang="en-US" dirty="0">
                <a:highlight>
                  <a:srgbClr val="C0C0C0"/>
                </a:highlight>
              </a:rPr>
              <a:t>The Predictive Minds </a:t>
            </a:r>
            <a:endParaRPr lang="en-US" sz="1700" dirty="0">
              <a:solidFill>
                <a:schemeClr val="tx1"/>
              </a:solidFill>
              <a:highlight>
                <a:srgbClr val="C0C0C0"/>
              </a:highlight>
            </a:endParaRPr>
          </a:p>
          <a:p>
            <a:pPr algn="l">
              <a:lnSpc>
                <a:spcPct val="90000"/>
              </a:lnSpc>
            </a:pPr>
            <a:r>
              <a:rPr lang="en-US" sz="1700" dirty="0">
                <a:solidFill>
                  <a:schemeClr val="tx1"/>
                </a:solidFill>
                <a:highlight>
                  <a:srgbClr val="C0C0C0"/>
                </a:highlight>
              </a:rPr>
              <a:t>Date: March 26, 2025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Challenges &amp; Risk Mitigation</a:t>
            </a:r>
          </a:p>
        </p:txBody>
      </p:sp>
      <p:sp>
        <p:nvSpPr>
          <p:cNvPr id="3" name="Content Placeholder 2"/>
          <p:cNvSpPr>
            <a:spLocks noGrp="1"/>
          </p:cNvSpPr>
          <p:nvPr>
            <p:ph idx="1"/>
          </p:nvPr>
        </p:nvSpPr>
        <p:spPr>
          <a:xfrm>
            <a:off x="1085316" y="1617132"/>
            <a:ext cx="7703084" cy="5240867"/>
          </a:xfrm>
        </p:spPr>
        <p:txBody>
          <a:bodyPr/>
          <a:lstStyle/>
          <a:p>
            <a:pPr marL="0" indent="0">
              <a:buNone/>
            </a:pPr>
            <a:r>
              <a:rPr lang="en-US" dirty="0"/>
              <a:t>Risk Mitigation Matrix:</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Summary: "</a:t>
            </a:r>
            <a:r>
              <a:rPr lang="en-US" dirty="0" err="1"/>
              <a:t>RiverBank</a:t>
            </a:r>
            <a:r>
              <a:rPr lang="en-US" dirty="0"/>
              <a:t> empowers families with</a:t>
            </a:r>
          </a:p>
          <a:p>
            <a:pPr marL="0" indent="0">
              <a:buNone/>
            </a:pPr>
            <a:r>
              <a:rPr lang="en-US" dirty="0"/>
              <a:t> literacy, inclusion, and savings—tracked by our </a:t>
            </a:r>
          </a:p>
          <a:p>
            <a:pPr marL="0" indent="0">
              <a:buNone/>
            </a:pPr>
            <a:r>
              <a:rPr lang="en-US" dirty="0"/>
              <a:t>metrics."</a:t>
            </a:r>
          </a:p>
          <a:p>
            <a:endParaRPr dirty="0"/>
          </a:p>
        </p:txBody>
      </p:sp>
      <p:graphicFrame>
        <p:nvGraphicFramePr>
          <p:cNvPr id="8" name="Table 7">
            <a:extLst>
              <a:ext uri="{FF2B5EF4-FFF2-40B4-BE49-F238E27FC236}">
                <a16:creationId xmlns:a16="http://schemas.microsoft.com/office/drawing/2014/main" id="{25B107D4-1779-566E-E807-C87289F95BCD}"/>
              </a:ext>
            </a:extLst>
          </p:cNvPr>
          <p:cNvGraphicFramePr>
            <a:graphicFrameLocks noGrp="1"/>
          </p:cNvGraphicFramePr>
          <p:nvPr>
            <p:extLst>
              <p:ext uri="{D42A27DB-BD31-4B8C-83A1-F6EECF244321}">
                <p14:modId xmlns:p14="http://schemas.microsoft.com/office/powerpoint/2010/main" val="1539633519"/>
              </p:ext>
            </p:extLst>
          </p:nvPr>
        </p:nvGraphicFramePr>
        <p:xfrm>
          <a:off x="551017" y="2184401"/>
          <a:ext cx="7316976" cy="2286000"/>
        </p:xfrm>
        <a:graphic>
          <a:graphicData uri="http://schemas.openxmlformats.org/drawingml/2006/table">
            <a:tbl>
              <a:tblPr/>
              <a:tblGrid>
                <a:gridCol w="1829244">
                  <a:extLst>
                    <a:ext uri="{9D8B030D-6E8A-4147-A177-3AD203B41FA5}">
                      <a16:colId xmlns:a16="http://schemas.microsoft.com/office/drawing/2014/main" val="2490406204"/>
                    </a:ext>
                  </a:extLst>
                </a:gridCol>
                <a:gridCol w="1829244">
                  <a:extLst>
                    <a:ext uri="{9D8B030D-6E8A-4147-A177-3AD203B41FA5}">
                      <a16:colId xmlns:a16="http://schemas.microsoft.com/office/drawing/2014/main" val="2544160784"/>
                    </a:ext>
                  </a:extLst>
                </a:gridCol>
                <a:gridCol w="1829244">
                  <a:extLst>
                    <a:ext uri="{9D8B030D-6E8A-4147-A177-3AD203B41FA5}">
                      <a16:colId xmlns:a16="http://schemas.microsoft.com/office/drawing/2014/main" val="2900105037"/>
                    </a:ext>
                  </a:extLst>
                </a:gridCol>
                <a:gridCol w="1829244">
                  <a:extLst>
                    <a:ext uri="{9D8B030D-6E8A-4147-A177-3AD203B41FA5}">
                      <a16:colId xmlns:a16="http://schemas.microsoft.com/office/drawing/2014/main" val="3971974219"/>
                    </a:ext>
                  </a:extLst>
                </a:gridCol>
              </a:tblGrid>
              <a:tr h="0">
                <a:tc>
                  <a:txBody>
                    <a:bodyPr/>
                    <a:lstStyle/>
                    <a:p>
                      <a:r>
                        <a:rPr lang="en-US" b="1"/>
                        <a:t>Risk</a:t>
                      </a:r>
                      <a:endParaRPr lang="en-US"/>
                    </a:p>
                  </a:txBody>
                  <a:tcPr anchor="ctr">
                    <a:lnL>
                      <a:noFill/>
                    </a:lnL>
                    <a:lnR>
                      <a:noFill/>
                    </a:lnR>
                    <a:lnT>
                      <a:noFill/>
                    </a:lnT>
                    <a:lnB>
                      <a:noFill/>
                    </a:lnB>
                    <a:noFill/>
                  </a:tcPr>
                </a:tc>
                <a:tc>
                  <a:txBody>
                    <a:bodyPr/>
                    <a:lstStyle/>
                    <a:p>
                      <a:r>
                        <a:rPr lang="en-US" b="1" dirty="0"/>
                        <a:t>Likelihood</a:t>
                      </a:r>
                      <a:endParaRPr lang="en-US" dirty="0"/>
                    </a:p>
                  </a:txBody>
                  <a:tcPr anchor="ctr">
                    <a:lnL>
                      <a:noFill/>
                    </a:lnL>
                    <a:lnR>
                      <a:noFill/>
                    </a:lnR>
                    <a:lnT>
                      <a:noFill/>
                    </a:lnT>
                    <a:lnB>
                      <a:noFill/>
                    </a:lnB>
                    <a:noFill/>
                  </a:tcPr>
                </a:tc>
                <a:tc>
                  <a:txBody>
                    <a:bodyPr/>
                    <a:lstStyle/>
                    <a:p>
                      <a:r>
                        <a:rPr lang="en-US" b="1"/>
                        <a:t>Impact</a:t>
                      </a:r>
                      <a:endParaRPr lang="en-US"/>
                    </a:p>
                  </a:txBody>
                  <a:tcPr anchor="ctr">
                    <a:lnL>
                      <a:noFill/>
                    </a:lnL>
                    <a:lnR>
                      <a:noFill/>
                    </a:lnR>
                    <a:lnT>
                      <a:noFill/>
                    </a:lnT>
                    <a:lnB>
                      <a:noFill/>
                    </a:lnB>
                    <a:noFill/>
                  </a:tcPr>
                </a:tc>
                <a:tc>
                  <a:txBody>
                    <a:bodyPr/>
                    <a:lstStyle/>
                    <a:p>
                      <a:r>
                        <a:rPr lang="en-US" b="1" dirty="0"/>
                        <a:t>Mitigation</a:t>
                      </a:r>
                      <a:endParaRPr lang="en-US" dirty="0"/>
                    </a:p>
                  </a:txBody>
                  <a:tcPr anchor="ctr">
                    <a:lnL>
                      <a:noFill/>
                    </a:lnL>
                    <a:lnR>
                      <a:noFill/>
                    </a:lnR>
                    <a:lnT>
                      <a:noFill/>
                    </a:lnT>
                    <a:lnB>
                      <a:noFill/>
                    </a:lnB>
                    <a:noFill/>
                  </a:tcPr>
                </a:tc>
                <a:extLst>
                  <a:ext uri="{0D108BD9-81ED-4DB2-BD59-A6C34878D82A}">
                    <a16:rowId xmlns:a16="http://schemas.microsoft.com/office/drawing/2014/main" val="3898783111"/>
                  </a:ext>
                </a:extLst>
              </a:tr>
              <a:tr h="0">
                <a:tc>
                  <a:txBody>
                    <a:bodyPr/>
                    <a:lstStyle/>
                    <a:p>
                      <a:r>
                        <a:rPr lang="en-US">
                          <a:effectLst/>
                        </a:rPr>
                        <a:t>Low adoption</a:t>
                      </a:r>
                    </a:p>
                  </a:txBody>
                  <a:tcPr anchor="ctr">
                    <a:lnL>
                      <a:noFill/>
                    </a:lnL>
                    <a:lnR>
                      <a:noFill/>
                    </a:lnR>
                    <a:lnT>
                      <a:noFill/>
                    </a:lnT>
                    <a:lnB>
                      <a:noFill/>
                    </a:lnB>
                    <a:noFill/>
                  </a:tcPr>
                </a:tc>
                <a:tc>
                  <a:txBody>
                    <a:bodyPr/>
                    <a:lstStyle/>
                    <a:p>
                      <a:r>
                        <a:rPr lang="en-US" dirty="0">
                          <a:effectLst/>
                        </a:rPr>
                        <a:t>Medium</a:t>
                      </a:r>
                    </a:p>
                  </a:txBody>
                  <a:tcPr anchor="ctr">
                    <a:lnL>
                      <a:noFill/>
                    </a:lnL>
                    <a:lnR>
                      <a:noFill/>
                    </a:lnR>
                    <a:lnT>
                      <a:noFill/>
                    </a:lnT>
                    <a:lnB>
                      <a:noFill/>
                    </a:lnB>
                    <a:noFill/>
                  </a:tcPr>
                </a:tc>
                <a:tc>
                  <a:txBody>
                    <a:bodyPr/>
                    <a:lstStyle/>
                    <a:p>
                      <a:r>
                        <a:rPr lang="en-US" dirty="0">
                          <a:effectLst/>
                        </a:rPr>
                        <a:t>High</a:t>
                      </a:r>
                    </a:p>
                  </a:txBody>
                  <a:tcPr anchor="ctr">
                    <a:lnL>
                      <a:noFill/>
                    </a:lnL>
                    <a:lnR>
                      <a:noFill/>
                    </a:lnR>
                    <a:lnT>
                      <a:noFill/>
                    </a:lnT>
                    <a:lnB>
                      <a:noFill/>
                    </a:lnB>
                    <a:noFill/>
                  </a:tcPr>
                </a:tc>
                <a:tc>
                  <a:txBody>
                    <a:bodyPr/>
                    <a:lstStyle/>
                    <a:p>
                      <a:r>
                        <a:rPr lang="en-US" dirty="0">
                          <a:effectLst/>
                        </a:rPr>
                        <a:t>$10 bonus + SMS nudges</a:t>
                      </a:r>
                    </a:p>
                  </a:txBody>
                  <a:tcPr anchor="ctr">
                    <a:lnL>
                      <a:noFill/>
                    </a:lnL>
                    <a:lnR>
                      <a:noFill/>
                    </a:lnR>
                    <a:lnT>
                      <a:noFill/>
                    </a:lnT>
                    <a:lnB>
                      <a:noFill/>
                    </a:lnB>
                    <a:noFill/>
                  </a:tcPr>
                </a:tc>
                <a:extLst>
                  <a:ext uri="{0D108BD9-81ED-4DB2-BD59-A6C34878D82A}">
                    <a16:rowId xmlns:a16="http://schemas.microsoft.com/office/drawing/2014/main" val="2791736160"/>
                  </a:ext>
                </a:extLst>
              </a:tr>
              <a:tr h="0">
                <a:tc>
                  <a:txBody>
                    <a:bodyPr/>
                    <a:lstStyle/>
                    <a:p>
                      <a:r>
                        <a:rPr lang="en-US">
                          <a:effectLst/>
                        </a:rPr>
                        <a:t>Regulatory hurdles</a:t>
                      </a:r>
                    </a:p>
                  </a:txBody>
                  <a:tcPr anchor="ctr">
                    <a:lnL>
                      <a:noFill/>
                    </a:lnL>
                    <a:lnR>
                      <a:noFill/>
                    </a:lnR>
                    <a:lnT>
                      <a:noFill/>
                    </a:lnT>
                    <a:lnB>
                      <a:noFill/>
                    </a:lnB>
                    <a:noFill/>
                  </a:tcPr>
                </a:tc>
                <a:tc>
                  <a:txBody>
                    <a:bodyPr/>
                    <a:lstStyle/>
                    <a:p>
                      <a:r>
                        <a:rPr lang="en-US">
                          <a:effectLst/>
                        </a:rPr>
                        <a:t>Low</a:t>
                      </a:r>
                    </a:p>
                  </a:txBody>
                  <a:tcPr anchor="ctr">
                    <a:lnL>
                      <a:noFill/>
                    </a:lnL>
                    <a:lnR>
                      <a:noFill/>
                    </a:lnR>
                    <a:lnT>
                      <a:noFill/>
                    </a:lnT>
                    <a:lnB>
                      <a:noFill/>
                    </a:lnB>
                    <a:noFill/>
                  </a:tcPr>
                </a:tc>
                <a:tc>
                  <a:txBody>
                    <a:bodyPr/>
                    <a:lstStyle/>
                    <a:p>
                      <a:r>
                        <a:rPr lang="en-US">
                          <a:effectLst/>
                        </a:rPr>
                        <a:t>Medium</a:t>
                      </a:r>
                    </a:p>
                  </a:txBody>
                  <a:tcPr anchor="ctr">
                    <a:lnL>
                      <a:noFill/>
                    </a:lnL>
                    <a:lnR>
                      <a:noFill/>
                    </a:lnR>
                    <a:lnT>
                      <a:noFill/>
                    </a:lnT>
                    <a:lnB>
                      <a:noFill/>
                    </a:lnB>
                    <a:noFill/>
                  </a:tcPr>
                </a:tc>
                <a:tc>
                  <a:txBody>
                    <a:bodyPr/>
                    <a:lstStyle/>
                    <a:p>
                      <a:r>
                        <a:rPr lang="en-US">
                          <a:effectLst/>
                        </a:rPr>
                        <a:t>FDIC bank partnership</a:t>
                      </a:r>
                    </a:p>
                  </a:txBody>
                  <a:tcPr anchor="ctr">
                    <a:lnL>
                      <a:noFill/>
                    </a:lnL>
                    <a:lnR>
                      <a:noFill/>
                    </a:lnR>
                    <a:lnT>
                      <a:noFill/>
                    </a:lnT>
                    <a:lnB>
                      <a:noFill/>
                    </a:lnB>
                    <a:noFill/>
                  </a:tcPr>
                </a:tc>
                <a:extLst>
                  <a:ext uri="{0D108BD9-81ED-4DB2-BD59-A6C34878D82A}">
                    <a16:rowId xmlns:a16="http://schemas.microsoft.com/office/drawing/2014/main" val="2739101904"/>
                  </a:ext>
                </a:extLst>
              </a:tr>
              <a:tr h="0">
                <a:tc>
                  <a:txBody>
                    <a:bodyPr/>
                    <a:lstStyle/>
                    <a:p>
                      <a:r>
                        <a:rPr lang="en-US">
                          <a:effectLst/>
                        </a:rPr>
                        <a:t>Tech outages</a:t>
                      </a:r>
                    </a:p>
                  </a:txBody>
                  <a:tcPr anchor="ctr">
                    <a:lnL>
                      <a:noFill/>
                    </a:lnL>
                    <a:lnR>
                      <a:noFill/>
                    </a:lnR>
                    <a:lnT>
                      <a:noFill/>
                    </a:lnT>
                    <a:lnB>
                      <a:noFill/>
                    </a:lnB>
                    <a:noFill/>
                  </a:tcPr>
                </a:tc>
                <a:tc>
                  <a:txBody>
                    <a:bodyPr/>
                    <a:lstStyle/>
                    <a:p>
                      <a:r>
                        <a:rPr lang="en-US">
                          <a:effectLst/>
                        </a:rPr>
                        <a:t>Low</a:t>
                      </a:r>
                    </a:p>
                  </a:txBody>
                  <a:tcPr anchor="ctr">
                    <a:lnL>
                      <a:noFill/>
                    </a:lnL>
                    <a:lnR>
                      <a:noFill/>
                    </a:lnR>
                    <a:lnT>
                      <a:noFill/>
                    </a:lnT>
                    <a:lnB>
                      <a:noFill/>
                    </a:lnB>
                    <a:noFill/>
                  </a:tcPr>
                </a:tc>
                <a:tc>
                  <a:txBody>
                    <a:bodyPr/>
                    <a:lstStyle/>
                    <a:p>
                      <a:r>
                        <a:rPr lang="en-US">
                          <a:effectLst/>
                        </a:rPr>
                        <a:t>High</a:t>
                      </a:r>
                    </a:p>
                  </a:txBody>
                  <a:tcPr anchor="ctr">
                    <a:lnL>
                      <a:noFill/>
                    </a:lnL>
                    <a:lnR>
                      <a:noFill/>
                    </a:lnR>
                    <a:lnT>
                      <a:noFill/>
                    </a:lnT>
                    <a:lnB>
                      <a:noFill/>
                    </a:lnB>
                    <a:noFill/>
                  </a:tcPr>
                </a:tc>
                <a:tc>
                  <a:txBody>
                    <a:bodyPr/>
                    <a:lstStyle/>
                    <a:p>
                      <a:r>
                        <a:rPr lang="en-US" dirty="0">
                          <a:effectLst/>
                        </a:rPr>
                        <a:t>24/7 support line</a:t>
                      </a:r>
                    </a:p>
                  </a:txBody>
                  <a:tcPr anchor="ctr">
                    <a:lnL>
                      <a:noFill/>
                    </a:lnL>
                    <a:lnR>
                      <a:noFill/>
                    </a:lnR>
                    <a:lnT>
                      <a:noFill/>
                    </a:lnT>
                    <a:lnB>
                      <a:noFill/>
                    </a:lnB>
                    <a:noFill/>
                  </a:tcPr>
                </a:tc>
                <a:extLst>
                  <a:ext uri="{0D108BD9-81ED-4DB2-BD59-A6C34878D82A}">
                    <a16:rowId xmlns:a16="http://schemas.microsoft.com/office/drawing/2014/main" val="568432385"/>
                  </a:ext>
                </a:extLst>
              </a:tr>
            </a:tbl>
          </a:graphicData>
        </a:graphic>
      </p:graphicFrame>
      <p:pic>
        <p:nvPicPr>
          <p:cNvPr id="13" name="Graphic 12" descr="Playbook with solid fill">
            <a:extLst>
              <a:ext uri="{FF2B5EF4-FFF2-40B4-BE49-F238E27FC236}">
                <a16:creationId xmlns:a16="http://schemas.microsoft.com/office/drawing/2014/main" id="{C882AFB4-A827-7BE8-01E4-164B15E76E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4001" y="529167"/>
            <a:ext cx="914400" cy="914400"/>
          </a:xfrm>
          <a:prstGeom prst="rect">
            <a:avLst/>
          </a:prstGeom>
        </p:spPr>
      </p:pic>
      <mc:AlternateContent xmlns:mc="http://schemas.openxmlformats.org/markup-compatibility/2006">
        <mc:Choice xmlns:am3d="http://schemas.microsoft.com/office/drawing/2017/model3d" Requires="am3d">
          <p:graphicFrame>
            <p:nvGraphicFramePr>
              <p:cNvPr id="14" name="3D Model 13" descr="Safety Vault">
                <a:extLst>
                  <a:ext uri="{FF2B5EF4-FFF2-40B4-BE49-F238E27FC236}">
                    <a16:creationId xmlns:a16="http://schemas.microsoft.com/office/drawing/2014/main" id="{B471C773-2753-874A-383B-F413A9FDF589}"/>
                  </a:ext>
                </a:extLst>
              </p:cNvPr>
              <p:cNvGraphicFramePr>
                <a:graphicFrameLocks noChangeAspect="1"/>
              </p:cNvGraphicFramePr>
              <p:nvPr>
                <p:extLst>
                  <p:ext uri="{D42A27DB-BD31-4B8C-83A1-F6EECF244321}">
                    <p14:modId xmlns:p14="http://schemas.microsoft.com/office/powerpoint/2010/main" val="1038734110"/>
                  </p:ext>
                </p:extLst>
              </p:nvPr>
            </p:nvGraphicFramePr>
            <p:xfrm>
              <a:off x="7688819" y="4796543"/>
              <a:ext cx="1338624" cy="1643144"/>
            </p:xfrm>
            <a:graphic>
              <a:graphicData uri="http://schemas.microsoft.com/office/drawing/2017/model3d">
                <am3d:model3d r:embed="rId5">
                  <am3d:spPr>
                    <a:xfrm>
                      <a:off x="0" y="0"/>
                      <a:ext cx="1338624" cy="1643144"/>
                    </a:xfrm>
                    <a:prstGeom prst="rect">
                      <a:avLst/>
                    </a:prstGeom>
                  </am3d:spPr>
                  <am3d:camera>
                    <am3d:pos x="0" y="0" z="72470626"/>
                    <am3d:up dx="0" dy="36000000" dz="0"/>
                    <am3d:lookAt x="0" y="0" z="0"/>
                    <am3d:perspective fov="2700000"/>
                  </am3d:camera>
                  <am3d:trans>
                    <am3d:meterPerModelUnit n="666666" d="1000000"/>
                    <am3d:preTrans dx="0" dy="-18000000" dz="0"/>
                    <am3d:scale>
                      <am3d:sx n="1000000" d="1000000"/>
                      <am3d:sy n="1000000" d="1000000"/>
                      <am3d:sz n="1000000" d="1000000"/>
                    </am3d:scale>
                    <am3d:rot/>
                    <am3d:postTrans dx="0" dy="0" dz="0"/>
                  </am3d:trans>
                  <am3d:raster rName="Office3DRenderer" rVer="16.0.8326">
                    <am3d:blip r:embed="rId6"/>
                  </am3d:raster>
                  <am3d:objViewport viewportSz="23917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Safety Vault">
                <a:extLst>
                  <a:ext uri="{FF2B5EF4-FFF2-40B4-BE49-F238E27FC236}">
                    <a16:creationId xmlns:a16="http://schemas.microsoft.com/office/drawing/2014/main" id="{B471C773-2753-874A-383B-F413A9FDF589}"/>
                  </a:ext>
                </a:extLst>
              </p:cNvPr>
              <p:cNvPicPr>
                <a:picLocks noGrp="1" noRot="1" noChangeAspect="1" noMove="1" noResize="1" noEditPoints="1" noAdjustHandles="1" noChangeArrowheads="1" noChangeShapeType="1" noCrop="1"/>
              </p:cNvPicPr>
              <p:nvPr/>
            </p:nvPicPr>
            <p:blipFill>
              <a:blip r:embed="rId6"/>
              <a:stretch>
                <a:fillRect/>
              </a:stretch>
            </p:blipFill>
            <p:spPr>
              <a:xfrm>
                <a:off x="7688819" y="4796543"/>
                <a:ext cx="1338624" cy="1643144"/>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3750" fill="hold"/>
                                        <p:tgtEl>
                                          <p:spTgt spid="13"/>
                                        </p:tgtEl>
                                        <p:attrNameLst>
                                          <p:attrName>ppt_w</p:attrName>
                                        </p:attrNameLst>
                                      </p:cBhvr>
                                      <p:tavLst>
                                        <p:tav tm="0">
                                          <p:val>
                                            <p:fltVal val="0"/>
                                          </p:val>
                                        </p:tav>
                                        <p:tav tm="100000">
                                          <p:val>
                                            <p:strVal val="#ppt_w"/>
                                          </p:val>
                                        </p:tav>
                                      </p:tavLst>
                                    </p:anim>
                                    <p:anim calcmode="lin" valueType="num">
                                      <p:cBhvr>
                                        <p:cTn id="8" dur="3750" fill="hold"/>
                                        <p:tgtEl>
                                          <p:spTgt spid="13"/>
                                        </p:tgtEl>
                                        <p:attrNameLst>
                                          <p:attrName>ppt_h</p:attrName>
                                        </p:attrNameLst>
                                      </p:cBhvr>
                                      <p:tavLst>
                                        <p:tav tm="0">
                                          <p:val>
                                            <p:fltVal val="0"/>
                                          </p:val>
                                        </p:tav>
                                        <p:tav tm="100000">
                                          <p:val>
                                            <p:strVal val="#ppt_h"/>
                                          </p:val>
                                        </p:tav>
                                      </p:tavLst>
                                    </p:anim>
                                    <p:anim calcmode="lin" valueType="num">
                                      <p:cBhvr>
                                        <p:cTn id="9" dur="3750" fill="hold"/>
                                        <p:tgtEl>
                                          <p:spTgt spid="13"/>
                                        </p:tgtEl>
                                        <p:attrNameLst>
                                          <p:attrName>style.rotation</p:attrName>
                                        </p:attrNameLst>
                                      </p:cBhvr>
                                      <p:tavLst>
                                        <p:tav tm="0">
                                          <p:val>
                                            <p:fltVal val="90"/>
                                          </p:val>
                                        </p:tav>
                                        <p:tav tm="100000">
                                          <p:val>
                                            <p:fltVal val="0"/>
                                          </p:val>
                                        </p:tav>
                                      </p:tavLst>
                                    </p:anim>
                                    <p:animEffect transition="in" filter="fade">
                                      <p:cBhvr>
                                        <p:cTn id="10" dur="3750"/>
                                        <p:tgtEl>
                                          <p:spTgt spid="13"/>
                                        </p:tgtEl>
                                      </p:cBhvr>
                                    </p:animEffect>
                                  </p:childTnLst>
                                </p:cTn>
                              </p:par>
                            </p:childTnLst>
                          </p:cTn>
                        </p:par>
                        <p:par>
                          <p:cTn id="11" fill="hold">
                            <p:stCondLst>
                              <p:cond delay="3750"/>
                            </p:stCondLst>
                            <p:childTnLst>
                              <p:par>
                                <p:cTn id="12" presetID="38" presetClass="emph" presetSubtype="128" accel="20000" decel="20000" fill="hold" nodeType="afterEffect">
                                  <p:stCondLst>
                                    <p:cond delay="0"/>
                                  </p:stCondLst>
                                  <p:childTnLst>
                                    <p:anim calcmode="lin" valueType="num">
                                      <p:cBhvr additive="sum">
                                        <p:cTn id="13" dur="25000" fill="hold"/>
                                        <p:tgtEl>
                                          <p:spTgt spid="14"/>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Conclusion &amp; Next Steps</a:t>
            </a:r>
          </a:p>
        </p:txBody>
      </p:sp>
      <p:sp>
        <p:nvSpPr>
          <p:cNvPr id="4" name="Rectangle 1">
            <a:extLst>
              <a:ext uri="{FF2B5EF4-FFF2-40B4-BE49-F238E27FC236}">
                <a16:creationId xmlns:a16="http://schemas.microsoft.com/office/drawing/2014/main" id="{B00521AD-B14B-AAC8-C737-801FA10138A4}"/>
              </a:ext>
            </a:extLst>
          </p:cNvPr>
          <p:cNvSpPr>
            <a:spLocks noGrp="1" noChangeArrowheads="1"/>
          </p:cNvSpPr>
          <p:nvPr>
            <p:ph idx="1"/>
          </p:nvPr>
        </p:nvSpPr>
        <p:spPr bwMode="auto">
          <a:xfrm>
            <a:off x="804529" y="1552412"/>
            <a:ext cx="753494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Summary</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indent="0" defTabSz="914400" eaLnBrk="0" fontAlgn="base" hangingPunct="0">
              <a:spcBef>
                <a:spcPct val="0"/>
              </a:spcBef>
              <a:spcAft>
                <a:spcPct val="0"/>
              </a:spcAft>
              <a:buClrTx/>
              <a:buFontTx/>
              <a:buChar char="•"/>
            </a:pPr>
            <a:r>
              <a:rPr kumimoji="0" lang="en-US" altLang="en-US" sz="1800" b="0" i="0" u="none" strike="noStrike" cap="none" normalizeH="0" baseline="0" dirty="0" err="1">
                <a:ln>
                  <a:noFill/>
                </a:ln>
                <a:solidFill>
                  <a:schemeClr val="tx1"/>
                </a:solidFill>
                <a:effectLst/>
                <a:latin typeface="Arial" panose="020B0604020202020204" pitchFamily="34" charset="0"/>
              </a:rPr>
              <a:t>RiverBank</a:t>
            </a:r>
            <a:r>
              <a:rPr kumimoji="0" lang="en-US" altLang="en-US" sz="1800" b="0" i="0" u="none" strike="noStrike" cap="none" normalizeH="0" baseline="0" dirty="0">
                <a:ln>
                  <a:noFill/>
                </a:ln>
                <a:solidFill>
                  <a:schemeClr val="tx1"/>
                </a:solidFill>
                <a:effectLst/>
                <a:latin typeface="Arial" panose="020B0604020202020204" pitchFamily="34" charset="0"/>
              </a:rPr>
              <a:t> helps banked but underserved families with affordable banking, literacy, and savings. </a:t>
            </a:r>
            <a:r>
              <a:rPr lang="en-US" dirty="0"/>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defTabSz="914400" eaLnBrk="0" fontAlgn="base" hangingPunct="0">
              <a:spcBef>
                <a:spcPct val="0"/>
              </a:spcBef>
              <a:spcAft>
                <a:spcPct val="0"/>
              </a:spcAft>
              <a:buClr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Community partnerships and a phased rollout ensure inclusion and trust. </a:t>
            </a:r>
            <a:r>
              <a:rPr lang="en-US" dirty="0"/>
              <a:t>🤝</a:t>
            </a:r>
          </a:p>
        </p:txBody>
      </p:sp>
      <p:graphicFrame>
        <p:nvGraphicFramePr>
          <p:cNvPr id="9" name="TextBox 4">
            <a:extLst>
              <a:ext uri="{FF2B5EF4-FFF2-40B4-BE49-F238E27FC236}">
                <a16:creationId xmlns:a16="http://schemas.microsoft.com/office/drawing/2014/main" id="{741B0CD2-B827-ACAE-5FA7-38D3CBD5F611}"/>
              </a:ext>
            </a:extLst>
          </p:cNvPr>
          <p:cNvGraphicFramePr/>
          <p:nvPr>
            <p:extLst>
              <p:ext uri="{D42A27DB-BD31-4B8C-83A1-F6EECF244321}">
                <p14:modId xmlns:p14="http://schemas.microsoft.com/office/powerpoint/2010/main" val="1738789545"/>
              </p:ext>
            </p:extLst>
          </p:nvPr>
        </p:nvGraphicFramePr>
        <p:xfrm>
          <a:off x="2195622" y="3521910"/>
          <a:ext cx="6645349" cy="2308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am3d="http://schemas.microsoft.com/office/drawing/2017/model3d" Requires="am3d">
          <p:graphicFrame>
            <p:nvGraphicFramePr>
              <p:cNvPr id="16" name="3D Model 15" descr="Mobile phone">
                <a:extLst>
                  <a:ext uri="{FF2B5EF4-FFF2-40B4-BE49-F238E27FC236}">
                    <a16:creationId xmlns:a16="http://schemas.microsoft.com/office/drawing/2014/main" id="{D7C9E902-ABC7-E6C9-1844-688A6CFC6D10}"/>
                  </a:ext>
                </a:extLst>
              </p:cNvPr>
              <p:cNvGraphicFramePr>
                <a:graphicFrameLocks noChangeAspect="1"/>
              </p:cNvGraphicFramePr>
              <p:nvPr>
                <p:extLst>
                  <p:ext uri="{D42A27DB-BD31-4B8C-83A1-F6EECF244321}">
                    <p14:modId xmlns:p14="http://schemas.microsoft.com/office/powerpoint/2010/main" val="2248903876"/>
                  </p:ext>
                </p:extLst>
              </p:nvPr>
            </p:nvGraphicFramePr>
            <p:xfrm>
              <a:off x="1339974" y="4512734"/>
              <a:ext cx="886594" cy="1809669"/>
            </p:xfrm>
            <a:graphic>
              <a:graphicData uri="http://schemas.microsoft.com/office/drawing/2017/model3d">
                <am3d:model3d r:embed="rId8">
                  <am3d:spPr>
                    <a:xfrm>
                      <a:off x="0" y="0"/>
                      <a:ext cx="886594" cy="1809669"/>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m3d:postTrans dx="0" dy="0" dz="0"/>
                  </am3d:trans>
                  <am3d:raster rName="Office3DRenderer" rVer="16.0.8326">
                    <am3d:blip r:embed="rId9"/>
                  </am3d:raster>
                  <am3d:objViewport viewportSz="21291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Mobile phone">
                <a:extLst>
                  <a:ext uri="{FF2B5EF4-FFF2-40B4-BE49-F238E27FC236}">
                    <a16:creationId xmlns:a16="http://schemas.microsoft.com/office/drawing/2014/main" id="{D7C9E902-ABC7-E6C9-1844-688A6CFC6D10}"/>
                  </a:ext>
                </a:extLst>
              </p:cNvPr>
              <p:cNvPicPr>
                <a:picLocks noGrp="1" noRot="1" noChangeAspect="1" noMove="1" noResize="1" noEditPoints="1" noAdjustHandles="1" noChangeArrowheads="1" noChangeShapeType="1" noCrop="1"/>
              </p:cNvPicPr>
              <p:nvPr/>
            </p:nvPicPr>
            <p:blipFill>
              <a:blip r:embed="rId9"/>
              <a:stretch>
                <a:fillRect/>
              </a:stretch>
            </p:blipFill>
            <p:spPr>
              <a:xfrm>
                <a:off x="1339974" y="4512734"/>
                <a:ext cx="886594" cy="1809669"/>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afterEffect">
                                  <p:stCondLst>
                                    <p:cond delay="0"/>
                                  </p:stCondLst>
                                  <p:childTnLst>
                                    <p:anim calcmode="lin" valueType="num">
                                      <p:cBhvr additive="sum">
                                        <p:cTn id="6" dur="22000" fill="hold"/>
                                        <p:tgtEl>
                                          <p:spTgt spid="16"/>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2000" fill="hold"/>
                                        <p:tgtEl>
                                          <p:spTgt spid="16"/>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2000" fill="hold"/>
                                        <p:tgtEl>
                                          <p:spTgt spid="16"/>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2000" fill="hold"/>
                                        <p:tgtEl>
                                          <p:spTgt spid="16"/>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2000" fill="hold"/>
                                        <p:tgtEl>
                                          <p:spTgt spid="16"/>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5E4CBEC-18A2-4509-A45D-D5E653582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31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4919" y="3101093"/>
            <a:ext cx="1840539" cy="3029344"/>
          </a:xfrm>
        </p:spPr>
        <p:txBody>
          <a:bodyPr>
            <a:normAutofit/>
          </a:bodyPr>
          <a:lstStyle/>
          <a:p>
            <a:r>
              <a:rPr lang="en-US" sz="2800">
                <a:solidFill>
                  <a:schemeClr val="bg1"/>
                </a:solidFill>
              </a:rPr>
              <a:t>Thank You</a:t>
            </a:r>
          </a:p>
        </p:txBody>
      </p:sp>
      <p:sp>
        <p:nvSpPr>
          <p:cNvPr id="11" name="Freeform 11">
            <a:extLst>
              <a:ext uri="{FF2B5EF4-FFF2-40B4-BE49-F238E27FC236}">
                <a16:creationId xmlns:a16="http://schemas.microsoft.com/office/drawing/2014/main" id="{0A5EA4A7-4381-4FC6-AA9A-C9EA77B84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19" y="3179901"/>
            <a:ext cx="823645"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US"/>
          </a:p>
        </p:txBody>
      </p:sp>
      <p:sp useBgFill="1">
        <p:nvSpPr>
          <p:cNvPr id="13" name="Rectangle 12">
            <a:extLst>
              <a:ext uri="{FF2B5EF4-FFF2-40B4-BE49-F238E27FC236}">
                <a16:creationId xmlns:a16="http://schemas.microsoft.com/office/drawing/2014/main" id="{E6295D53-0474-4725-85BE-1F15FCC2D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6802" y="0"/>
            <a:ext cx="55471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0D6C5EA-4253-7B14-A7A7-E634AD8D5AEC}"/>
              </a:ext>
            </a:extLst>
          </p:cNvPr>
          <p:cNvGraphicFramePr>
            <a:graphicFrameLocks noGrp="1"/>
          </p:cNvGraphicFramePr>
          <p:nvPr>
            <p:ph idx="1"/>
            <p:extLst>
              <p:ext uri="{D42A27DB-BD31-4B8C-83A1-F6EECF244321}">
                <p14:modId xmlns:p14="http://schemas.microsoft.com/office/powerpoint/2010/main" val="2448025061"/>
              </p:ext>
            </p:extLst>
          </p:nvPr>
        </p:nvGraphicFramePr>
        <p:xfrm>
          <a:off x="3534858" y="641551"/>
          <a:ext cx="5124159"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m3d="http://schemas.microsoft.com/office/drawing/2017/model3d" Requires="am3d">
          <p:graphicFrame>
            <p:nvGraphicFramePr>
              <p:cNvPr id="4" name="3D Model 3" descr="Drawbridge Door">
                <a:extLst>
                  <a:ext uri="{FF2B5EF4-FFF2-40B4-BE49-F238E27FC236}">
                    <a16:creationId xmlns:a16="http://schemas.microsoft.com/office/drawing/2014/main" id="{C4E76ADD-2736-8DA5-BDBB-7AF68B8E16A2}"/>
                  </a:ext>
                </a:extLst>
              </p:cNvPr>
              <p:cNvGraphicFramePr>
                <a:graphicFrameLocks noChangeAspect="1"/>
              </p:cNvGraphicFramePr>
              <p:nvPr>
                <p:extLst>
                  <p:ext uri="{D42A27DB-BD31-4B8C-83A1-F6EECF244321}">
                    <p14:modId xmlns:p14="http://schemas.microsoft.com/office/powerpoint/2010/main" val="2609258726"/>
                  </p:ext>
                </p:extLst>
              </p:nvPr>
            </p:nvGraphicFramePr>
            <p:xfrm>
              <a:off x="654397" y="4209863"/>
              <a:ext cx="1735515" cy="2284355"/>
            </p:xfrm>
            <a:graphic>
              <a:graphicData uri="http://schemas.microsoft.com/office/drawing/2017/model3d">
                <am3d:model3d r:embed="rId7">
                  <am3d:spPr>
                    <a:xfrm>
                      <a:off x="0" y="0"/>
                      <a:ext cx="1735515" cy="2284355"/>
                    </a:xfrm>
                    <a:prstGeom prst="rect">
                      <a:avLst/>
                    </a:prstGeom>
                  </am3d:spPr>
                  <am3d:camera>
                    <am3d:pos x="0" y="0" z="59238989"/>
                    <am3d:up dx="0" dy="36000000" dz="0"/>
                    <am3d:lookAt x="0" y="0" z="0"/>
                    <am3d:perspective fov="2700000"/>
                  </am3d:camera>
                  <am3d:trans>
                    <am3d:meterPerModelUnit n="1153" d="1000000"/>
                    <am3d:preTrans dx="-1115896" dy="-15725173" dz="-758458"/>
                    <am3d:scale>
                      <am3d:sx n="1000000" d="1000000"/>
                      <am3d:sy n="1000000" d="1000000"/>
                      <am3d:sz n="1000000" d="1000000"/>
                    </am3d:scale>
                    <am3d:rot/>
                    <am3d:postTrans dx="0" dy="0" dz="0"/>
                  </am3d:trans>
                  <am3d:raster rName="Office3DRenderer" rVer="16.0.8326">
                    <am3d:blip r:embed="rId8"/>
                  </am3d:raster>
                  <am3d:objViewport viewportSz="30158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Drawbridge Door">
                <a:extLst>
                  <a:ext uri="{FF2B5EF4-FFF2-40B4-BE49-F238E27FC236}">
                    <a16:creationId xmlns:a16="http://schemas.microsoft.com/office/drawing/2014/main" id="{C4E76ADD-2736-8DA5-BDBB-7AF68B8E16A2}"/>
                  </a:ext>
                </a:extLst>
              </p:cNvPr>
              <p:cNvPicPr>
                <a:picLocks noGrp="1" noRot="1" noChangeAspect="1" noMove="1" noResize="1" noEditPoints="1" noAdjustHandles="1" noChangeArrowheads="1" noChangeShapeType="1" noCrop="1"/>
              </p:cNvPicPr>
              <p:nvPr/>
            </p:nvPicPr>
            <p:blipFill>
              <a:blip r:embed="rId8"/>
              <a:stretch>
                <a:fillRect/>
              </a:stretch>
            </p:blipFill>
            <p:spPr>
              <a:xfrm>
                <a:off x="654397" y="4209863"/>
                <a:ext cx="1735515" cy="2284355"/>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
                                  </p:stCondLst>
                                  <p:childTnLst>
                                    <p:set>
                                      <p:cBhvr>
                                        <p:cTn id="6" dur="1" fill="hold">
                                          <p:stCondLst>
                                            <p:cond delay="99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8471" y="248678"/>
            <a:ext cx="7028329" cy="1004047"/>
          </a:xfrm>
        </p:spPr>
        <p:txBody>
          <a:bodyPr>
            <a:normAutofit fontScale="90000"/>
          </a:bodyPr>
          <a:lstStyle/>
          <a:p>
            <a:r>
              <a:rPr dirty="0"/>
              <a:t>Problem Statement &amp; Key Insights</a:t>
            </a:r>
          </a:p>
        </p:txBody>
      </p:sp>
      <p:sp>
        <p:nvSpPr>
          <p:cNvPr id="7" name="Rectangle 2">
            <a:extLst>
              <a:ext uri="{FF2B5EF4-FFF2-40B4-BE49-F238E27FC236}">
                <a16:creationId xmlns:a16="http://schemas.microsoft.com/office/drawing/2014/main" id="{4C9BE2C3-8B6A-30D2-D49D-8C66230F0A1E}"/>
              </a:ext>
            </a:extLst>
          </p:cNvPr>
          <p:cNvSpPr>
            <a:spLocks noChangeArrowheads="1"/>
          </p:cNvSpPr>
          <p:nvPr/>
        </p:nvSpPr>
        <p:spPr bwMode="auto">
          <a:xfrm>
            <a:off x="457200" y="2857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D17C128E-B0AE-DDC8-3A67-B8EECD21E455}"/>
              </a:ext>
            </a:extLst>
          </p:cNvPr>
          <p:cNvSpPr>
            <a:spLocks noChangeArrowheads="1"/>
          </p:cNvSpPr>
          <p:nvPr/>
        </p:nvSpPr>
        <p:spPr bwMode="auto">
          <a:xfrm>
            <a:off x="457200" y="2857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C168574A-A9A2-20AB-AC0F-2557FCFF72E6}"/>
              </a:ext>
            </a:extLst>
          </p:cNvPr>
          <p:cNvGraphicFramePr>
            <a:graphicFrameLocks noGrp="1"/>
          </p:cNvGraphicFramePr>
          <p:nvPr>
            <p:extLst>
              <p:ext uri="{D42A27DB-BD31-4B8C-83A1-F6EECF244321}">
                <p14:modId xmlns:p14="http://schemas.microsoft.com/office/powerpoint/2010/main" val="2531782009"/>
              </p:ext>
            </p:extLst>
          </p:nvPr>
        </p:nvGraphicFramePr>
        <p:xfrm>
          <a:off x="1099467" y="2040428"/>
          <a:ext cx="7859466" cy="3200400"/>
        </p:xfrm>
        <a:graphic>
          <a:graphicData uri="http://schemas.openxmlformats.org/drawingml/2006/table">
            <a:tbl>
              <a:tblPr firstRow="1" bandRow="1">
                <a:tableStyleId>{2D5ABB26-0587-4C30-8999-92F81FD0307C}</a:tableStyleId>
              </a:tblPr>
              <a:tblGrid>
                <a:gridCol w="3929733">
                  <a:extLst>
                    <a:ext uri="{9D8B030D-6E8A-4147-A177-3AD203B41FA5}">
                      <a16:colId xmlns:a16="http://schemas.microsoft.com/office/drawing/2014/main" val="598761171"/>
                    </a:ext>
                  </a:extLst>
                </a:gridCol>
                <a:gridCol w="3929733">
                  <a:extLst>
                    <a:ext uri="{9D8B030D-6E8A-4147-A177-3AD203B41FA5}">
                      <a16:colId xmlns:a16="http://schemas.microsoft.com/office/drawing/2014/main" val="753263345"/>
                    </a:ext>
                  </a:extLst>
                </a:gridCol>
              </a:tblGrid>
              <a:tr h="352168">
                <a:tc>
                  <a:txBody>
                    <a:bodyPr/>
                    <a:lstStyle/>
                    <a:p>
                      <a:pPr algn="l"/>
                      <a:r>
                        <a:rPr lang="en-US" b="1" dirty="0">
                          <a:effectLst/>
                        </a:rPr>
                        <a:t>Challenges</a:t>
                      </a:r>
                    </a:p>
                  </a:txBody>
                  <a:tcPr anchor="ctr"/>
                </a:tc>
                <a:tc>
                  <a:txBody>
                    <a:bodyPr/>
                    <a:lstStyle/>
                    <a:p>
                      <a:pPr algn="l"/>
                      <a:r>
                        <a:rPr lang="en-US" b="1" dirty="0">
                          <a:effectLst/>
                        </a:rPr>
                        <a:t>Opportunities</a:t>
                      </a:r>
                    </a:p>
                  </a:txBody>
                  <a:tcPr anchor="ctr"/>
                </a:tc>
                <a:extLst>
                  <a:ext uri="{0D108BD9-81ED-4DB2-BD59-A6C34878D82A}">
                    <a16:rowId xmlns:a16="http://schemas.microsoft.com/office/drawing/2014/main" val="3083438890"/>
                  </a:ext>
                </a:extLst>
              </a:tr>
              <a:tr h="607854">
                <a:tc>
                  <a:txBody>
                    <a:bodyPr/>
                    <a:lstStyle/>
                    <a:p>
                      <a:r>
                        <a:rPr lang="en-US" dirty="0">
                          <a:solidFill>
                            <a:srgbClr val="C00000"/>
                          </a:solidFill>
                          <a:effectLst/>
                        </a:rPr>
                        <a:t>30% unbanked → High payday loan use</a:t>
                      </a:r>
                    </a:p>
                  </a:txBody>
                  <a:tcPr anchor="ctr"/>
                </a:tc>
                <a:tc>
                  <a:txBody>
                    <a:bodyPr/>
                    <a:lstStyle/>
                    <a:p>
                      <a:r>
                        <a:rPr lang="en-US" dirty="0">
                          <a:solidFill>
                            <a:schemeClr val="accent3">
                              <a:lumMod val="50000"/>
                            </a:schemeClr>
                          </a:solidFill>
                          <a:effectLst/>
                        </a:rPr>
                        <a:t>Mobile-first fintech adoption (low smartphone cost)</a:t>
                      </a:r>
                    </a:p>
                  </a:txBody>
                  <a:tcPr anchor="ctr"/>
                </a:tc>
                <a:extLst>
                  <a:ext uri="{0D108BD9-81ED-4DB2-BD59-A6C34878D82A}">
                    <a16:rowId xmlns:a16="http://schemas.microsoft.com/office/drawing/2014/main" val="2229688263"/>
                  </a:ext>
                </a:extLst>
              </a:tr>
              <a:tr h="607854">
                <a:tc>
                  <a:txBody>
                    <a:bodyPr/>
                    <a:lstStyle/>
                    <a:p>
                      <a:r>
                        <a:rPr lang="en-US" dirty="0">
                          <a:solidFill>
                            <a:srgbClr val="C00000"/>
                          </a:solidFill>
                          <a:effectLst/>
                        </a:rPr>
                        <a:t>40% poverty → Limited savings</a:t>
                      </a:r>
                    </a:p>
                  </a:txBody>
                  <a:tcPr anchor="ctr"/>
                </a:tc>
                <a:tc>
                  <a:txBody>
                    <a:bodyPr/>
                    <a:lstStyle/>
                    <a:p>
                      <a:r>
                        <a:rPr lang="en-US" dirty="0">
                          <a:solidFill>
                            <a:schemeClr val="accent3">
                              <a:lumMod val="50000"/>
                            </a:schemeClr>
                          </a:solidFill>
                          <a:effectLst/>
                        </a:rPr>
                        <a:t>Microloans + automated savings tools</a:t>
                      </a:r>
                    </a:p>
                  </a:txBody>
                  <a:tcPr anchor="ctr"/>
                </a:tc>
                <a:extLst>
                  <a:ext uri="{0D108BD9-81ED-4DB2-BD59-A6C34878D82A}">
                    <a16:rowId xmlns:a16="http://schemas.microsoft.com/office/drawing/2014/main" val="4183524304"/>
                  </a:ext>
                </a:extLst>
              </a:tr>
              <a:tr h="845662">
                <a:tc>
                  <a:txBody>
                    <a:bodyPr/>
                    <a:lstStyle/>
                    <a:p>
                      <a:r>
                        <a:rPr lang="en-US" dirty="0">
                          <a:solidFill>
                            <a:srgbClr val="C00000"/>
                          </a:solidFill>
                          <a:effectLst/>
                        </a:rPr>
                        <a:t>Mistrust in banks → Low engagement</a:t>
                      </a:r>
                    </a:p>
                  </a:txBody>
                  <a:tcPr anchor="ctr"/>
                </a:tc>
                <a:tc>
                  <a:txBody>
                    <a:bodyPr/>
                    <a:lstStyle/>
                    <a:p>
                      <a:r>
                        <a:rPr lang="en-US" dirty="0">
                          <a:solidFill>
                            <a:schemeClr val="accent3">
                              <a:lumMod val="50000"/>
                            </a:schemeClr>
                          </a:solidFill>
                          <a:effectLst/>
                        </a:rPr>
                        <a:t>Community-led ambassadors + local partnerships</a:t>
                      </a:r>
                    </a:p>
                    <a:p>
                      <a:endParaRPr lang="en-US" dirty="0">
                        <a:solidFill>
                          <a:schemeClr val="accent3">
                            <a:lumMod val="50000"/>
                          </a:schemeClr>
                        </a:solidFill>
                        <a:effectLst/>
                      </a:endParaRPr>
                    </a:p>
                  </a:txBody>
                  <a:tcPr anchor="ctr"/>
                </a:tc>
                <a:extLst>
                  <a:ext uri="{0D108BD9-81ED-4DB2-BD59-A6C34878D82A}">
                    <a16:rowId xmlns:a16="http://schemas.microsoft.com/office/drawing/2014/main" val="2780185884"/>
                  </a:ext>
                </a:extLst>
              </a:tr>
              <a:tr h="591963">
                <a:tc>
                  <a:txBody>
                    <a:bodyPr/>
                    <a:lstStyle/>
                    <a:p>
                      <a:r>
                        <a:rPr lang="en-US" dirty="0">
                          <a:solidFill>
                            <a:srgbClr val="C00000"/>
                          </a:solidFill>
                          <a:effectLst/>
                        </a:rPr>
                        <a:t>Limited financial education</a:t>
                      </a:r>
                    </a:p>
                  </a:txBody>
                  <a:tcPr anchor="ctr"/>
                </a:tc>
                <a:tc>
                  <a:txBody>
                    <a:bodyPr/>
                    <a:lstStyle/>
                    <a:p>
                      <a:r>
                        <a:rPr lang="en-US" dirty="0">
                          <a:solidFill>
                            <a:schemeClr val="accent3">
                              <a:lumMod val="50000"/>
                            </a:schemeClr>
                          </a:solidFill>
                          <a:effectLst/>
                        </a:rPr>
                        <a:t>Emerging fintech for low-cost alternatives</a:t>
                      </a:r>
                    </a:p>
                  </a:txBody>
                  <a:tcPr anchor="ctr"/>
                </a:tc>
                <a:extLst>
                  <a:ext uri="{0D108BD9-81ED-4DB2-BD59-A6C34878D82A}">
                    <a16:rowId xmlns:a16="http://schemas.microsoft.com/office/drawing/2014/main" val="557144967"/>
                  </a:ext>
                </a:extLst>
              </a:tr>
            </a:tbl>
          </a:graphicData>
        </a:graphic>
      </p:graphicFrame>
      <p:pic>
        <p:nvPicPr>
          <p:cNvPr id="21" name="Graphic 20" descr="Aspiration with solid fill">
            <a:extLst>
              <a:ext uri="{FF2B5EF4-FFF2-40B4-BE49-F238E27FC236}">
                <a16:creationId xmlns:a16="http://schemas.microsoft.com/office/drawing/2014/main" id="{1BF0AA34-CC84-1282-018D-82DEBD149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7302" y="1092235"/>
            <a:ext cx="618007" cy="618007"/>
          </a:xfrm>
          <a:prstGeom prst="rect">
            <a:avLst/>
          </a:prstGeom>
        </p:spPr>
      </p:pic>
      <p:pic>
        <p:nvPicPr>
          <p:cNvPr id="23" name="Graphic 22" descr="Aspiration with solid fill">
            <a:extLst>
              <a:ext uri="{FF2B5EF4-FFF2-40B4-BE49-F238E27FC236}">
                <a16:creationId xmlns:a16="http://schemas.microsoft.com/office/drawing/2014/main" id="{981599A4-81BD-97BC-151E-20F02A038E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3404" y="1117757"/>
            <a:ext cx="618007" cy="6180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500"/>
                                        <p:tgtEl>
                                          <p:spTgt spid="21"/>
                                        </p:tgtEl>
                                      </p:cBhvr>
                                    </p:animEffect>
                                  </p:childTnLst>
                                </p:cTn>
                              </p:par>
                            </p:childTnLst>
                          </p:cTn>
                        </p:par>
                        <p:par>
                          <p:cTn id="8" fill="hold">
                            <p:stCondLst>
                              <p:cond delay="10500"/>
                            </p:stCondLst>
                            <p:childTnLst>
                              <p:par>
                                <p:cTn id="9" presetID="2" presetClass="entr" presetSubtype="4"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5500" fill="hold"/>
                                        <p:tgtEl>
                                          <p:spTgt spid="23"/>
                                        </p:tgtEl>
                                        <p:attrNameLst>
                                          <p:attrName>ppt_x</p:attrName>
                                        </p:attrNameLst>
                                      </p:cBhvr>
                                      <p:tavLst>
                                        <p:tav tm="0">
                                          <p:val>
                                            <p:strVal val="#ppt_x"/>
                                          </p:val>
                                        </p:tav>
                                        <p:tav tm="100000">
                                          <p:val>
                                            <p:strVal val="#ppt_x"/>
                                          </p:val>
                                        </p:tav>
                                      </p:tavLst>
                                    </p:anim>
                                    <p:anim calcmode="lin" valueType="num">
                                      <p:cBhvr additive="base">
                                        <p:cTn id="12" dur="15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60492" y="0"/>
            <a:ext cx="7246704" cy="1111622"/>
          </a:xfrm>
        </p:spPr>
        <p:txBody>
          <a:bodyPr>
            <a:normAutofit/>
          </a:bodyPr>
          <a:lstStyle/>
          <a:p>
            <a:r>
              <a:rPr lang="en-US"/>
              <a:t>Target Audience Segmentation</a:t>
            </a:r>
          </a:p>
        </p:txBody>
      </p:sp>
      <p:graphicFrame>
        <p:nvGraphicFramePr>
          <p:cNvPr id="11" name="Content Placeholder 2">
            <a:extLst>
              <a:ext uri="{FF2B5EF4-FFF2-40B4-BE49-F238E27FC236}">
                <a16:creationId xmlns:a16="http://schemas.microsoft.com/office/drawing/2014/main" id="{AFFE86D0-D3B0-0DCC-A8D3-EF984AE927FC}"/>
              </a:ext>
            </a:extLst>
          </p:cNvPr>
          <p:cNvGraphicFramePr>
            <a:graphicFrameLocks noGrp="1"/>
          </p:cNvGraphicFramePr>
          <p:nvPr>
            <p:ph idx="1"/>
            <p:extLst>
              <p:ext uri="{D42A27DB-BD31-4B8C-83A1-F6EECF244321}">
                <p14:modId xmlns:p14="http://schemas.microsoft.com/office/powerpoint/2010/main" val="3499840188"/>
              </p:ext>
            </p:extLst>
          </p:nvPr>
        </p:nvGraphicFramePr>
        <p:xfrm>
          <a:off x="1320528" y="1000234"/>
          <a:ext cx="7306740" cy="3096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7" name="Chart 16">
            <a:extLst>
              <a:ext uri="{FF2B5EF4-FFF2-40B4-BE49-F238E27FC236}">
                <a16:creationId xmlns:a16="http://schemas.microsoft.com/office/drawing/2014/main" id="{7F184208-F3A0-A398-2F41-E333C3703EF6}"/>
              </a:ext>
            </a:extLst>
          </p:cNvPr>
          <p:cNvGraphicFramePr/>
          <p:nvPr>
            <p:extLst>
              <p:ext uri="{D42A27DB-BD31-4B8C-83A1-F6EECF244321}">
                <p14:modId xmlns:p14="http://schemas.microsoft.com/office/powerpoint/2010/main" val="3105971299"/>
              </p:ext>
            </p:extLst>
          </p:nvPr>
        </p:nvGraphicFramePr>
        <p:xfrm>
          <a:off x="3675530" y="4455459"/>
          <a:ext cx="4951738" cy="2074916"/>
        </p:xfrm>
        <a:graphic>
          <a:graphicData uri="http://schemas.openxmlformats.org/drawingml/2006/chart">
            <c:chart xmlns:c="http://schemas.openxmlformats.org/drawingml/2006/chart" xmlns:r="http://schemas.openxmlformats.org/officeDocument/2006/relationships" r:id="rId8"/>
          </a:graphicData>
        </a:graphic>
      </p:graphicFrame>
      <mc:AlternateContent xmlns:mc="http://schemas.openxmlformats.org/markup-compatibility/2006">
        <mc:Choice xmlns:am3d="http://schemas.microsoft.com/office/drawing/2017/model3d" Requires="am3d">
          <p:graphicFrame>
            <p:nvGraphicFramePr>
              <p:cNvPr id="12" name="3D Model 11" descr="Group">
                <a:extLst>
                  <a:ext uri="{FF2B5EF4-FFF2-40B4-BE49-F238E27FC236}">
                    <a16:creationId xmlns:a16="http://schemas.microsoft.com/office/drawing/2014/main" id="{C85D94D0-59B6-338C-EEF8-4B4266EB6AF5}"/>
                  </a:ext>
                </a:extLst>
              </p:cNvPr>
              <p:cNvGraphicFramePr>
                <a:graphicFrameLocks noChangeAspect="1"/>
              </p:cNvGraphicFramePr>
              <p:nvPr>
                <p:extLst>
                  <p:ext uri="{D42A27DB-BD31-4B8C-83A1-F6EECF244321}">
                    <p14:modId xmlns:p14="http://schemas.microsoft.com/office/powerpoint/2010/main" val="1306758698"/>
                  </p:ext>
                </p:extLst>
              </p:nvPr>
            </p:nvGraphicFramePr>
            <p:xfrm>
              <a:off x="-1342006" y="5379310"/>
              <a:ext cx="4093372" cy="1298413"/>
            </p:xfrm>
            <a:graphic>
              <a:graphicData uri="http://schemas.microsoft.com/office/drawing/2017/model3d">
                <am3d:model3d r:embed="rId9">
                  <am3d:spPr>
                    <a:xfrm>
                      <a:off x="0" y="0"/>
                      <a:ext cx="4093372" cy="1298413"/>
                    </a:xfrm>
                    <a:prstGeom prst="rect">
                      <a:avLst/>
                    </a:prstGeom>
                  </am3d:spPr>
                  <am3d:camera>
                    <am3d:pos x="0" y="0" z="67562836"/>
                    <am3d:up dx="0" dy="36000000" dz="0"/>
                    <am3d:lookAt x="0" y="0" z="0"/>
                    <am3d:perspective fov="2700000"/>
                  </am3d:camera>
                  <am3d:trans>
                    <am3d:meterPerModelUnit n="117406" d="1000000"/>
                    <am3d:preTrans dx="0" dy="-4526626" dz="0"/>
                    <am3d:scale>
                      <am3d:sx n="1000000" d="1000000"/>
                      <am3d:sy n="1000000" d="1000000"/>
                      <am3d:sz n="1000000" d="1000000"/>
                    </am3d:scale>
                    <am3d:rot/>
                    <am3d:postTrans dx="0" dy="0" dz="0"/>
                  </am3d:trans>
                  <am3d:raster rName="Office3DRenderer" rVer="16.0.8326">
                    <am3d:blip r:embed="rId10"/>
                  </am3d:raster>
                  <am3d:objViewport viewportSz="58887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Group">
                <a:extLst>
                  <a:ext uri="{FF2B5EF4-FFF2-40B4-BE49-F238E27FC236}">
                    <a16:creationId xmlns:a16="http://schemas.microsoft.com/office/drawing/2014/main" id="{C85D94D0-59B6-338C-EEF8-4B4266EB6AF5}"/>
                  </a:ext>
                </a:extLst>
              </p:cNvPr>
              <p:cNvPicPr>
                <a:picLocks noGrp="1" noRot="1" noChangeAspect="1" noMove="1" noResize="1" noEditPoints="1" noAdjustHandles="1" noChangeArrowheads="1" noChangeShapeType="1" noCrop="1"/>
              </p:cNvPicPr>
              <p:nvPr/>
            </p:nvPicPr>
            <p:blipFill>
              <a:blip r:embed="rId10"/>
              <a:stretch>
                <a:fillRect/>
              </a:stretch>
            </p:blipFill>
            <p:spPr>
              <a:xfrm>
                <a:off x="-1342006" y="5379310"/>
                <a:ext cx="4093372" cy="1298413"/>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accel="20000" decel="20000" fill="hold" nodeType="afterEffect">
                                  <p:stCondLst>
                                    <p:cond delay="0"/>
                                  </p:stCondLst>
                                  <p:childTnLst>
                                    <p:anim calcmode="lin" valueType="num">
                                      <p:cBhvr additive="sum">
                                        <p:cTn id="6" dur="15000" fill="hold"/>
                                        <p:tgtEl>
                                          <p:spTgt spid="12"/>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233" y="152400"/>
            <a:ext cx="8516471" cy="1030942"/>
          </a:xfrm>
        </p:spPr>
        <p:txBody>
          <a:bodyPr>
            <a:normAutofit/>
          </a:bodyPr>
          <a:lstStyle/>
          <a:p>
            <a:r>
              <a:rPr dirty="0"/>
              <a:t>Solution</a:t>
            </a:r>
            <a:r>
              <a:rPr lang="en-US" dirty="0"/>
              <a:t> Design</a:t>
            </a:r>
            <a:endParaRPr dirty="0"/>
          </a:p>
        </p:txBody>
      </p:sp>
      <p:sp>
        <p:nvSpPr>
          <p:cNvPr id="7" name="Trapezoid 6">
            <a:extLst>
              <a:ext uri="{FF2B5EF4-FFF2-40B4-BE49-F238E27FC236}">
                <a16:creationId xmlns:a16="http://schemas.microsoft.com/office/drawing/2014/main" id="{19EB64FA-0929-33B5-4C8F-9AAD60E388B1}"/>
              </a:ext>
            </a:extLst>
          </p:cNvPr>
          <p:cNvSpPr/>
          <p:nvPr/>
        </p:nvSpPr>
        <p:spPr>
          <a:xfrm>
            <a:off x="1142999" y="2156012"/>
            <a:ext cx="6248399" cy="616321"/>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Language Selection (EN/ES) →I</a:t>
            </a:r>
            <a:r>
              <a:rPr lang="en-US" sz="1000" b="0" i="0" dirty="0">
                <a:solidFill>
                  <a:srgbClr val="F8FAFF"/>
                </a:solidFill>
                <a:effectLst/>
                <a:latin typeface="Inter"/>
              </a:rPr>
              <a:t>D verification via community partners</a:t>
            </a:r>
          </a:p>
          <a:p>
            <a:pPr algn="ctr"/>
            <a:r>
              <a:rPr lang="en-US" sz="1000" dirty="0"/>
              <a:t>Mobile registration → Financial literacy assessment → Open Wallet </a:t>
            </a:r>
          </a:p>
        </p:txBody>
      </p:sp>
      <p:sp>
        <p:nvSpPr>
          <p:cNvPr id="8" name="Flowchart: Decision 7">
            <a:extLst>
              <a:ext uri="{FF2B5EF4-FFF2-40B4-BE49-F238E27FC236}">
                <a16:creationId xmlns:a16="http://schemas.microsoft.com/office/drawing/2014/main" id="{AA3DB3D4-CBF3-B692-A6AE-0DDA15B91E7C}"/>
              </a:ext>
            </a:extLst>
          </p:cNvPr>
          <p:cNvSpPr/>
          <p:nvPr/>
        </p:nvSpPr>
        <p:spPr>
          <a:xfrm>
            <a:off x="3126438" y="1261778"/>
            <a:ext cx="2218767" cy="71493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Onboarding</a:t>
            </a:r>
          </a:p>
        </p:txBody>
      </p:sp>
      <p:cxnSp>
        <p:nvCxnSpPr>
          <p:cNvPr id="11" name="Straight Arrow Connector 10">
            <a:extLst>
              <a:ext uri="{FF2B5EF4-FFF2-40B4-BE49-F238E27FC236}">
                <a16:creationId xmlns:a16="http://schemas.microsoft.com/office/drawing/2014/main" id="{CA48F18F-51A5-C4DD-97C8-8418BA66DD3E}"/>
              </a:ext>
            </a:extLst>
          </p:cNvPr>
          <p:cNvCxnSpPr>
            <a:cxnSpLocks/>
            <a:stCxn id="8" idx="2"/>
            <a:endCxn id="7" idx="0"/>
          </p:cNvCxnSpPr>
          <p:nvPr/>
        </p:nvCxnSpPr>
        <p:spPr>
          <a:xfrm>
            <a:off x="4235822" y="1976715"/>
            <a:ext cx="31377" cy="1792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rapezoid 19">
            <a:extLst>
              <a:ext uri="{FF2B5EF4-FFF2-40B4-BE49-F238E27FC236}">
                <a16:creationId xmlns:a16="http://schemas.microsoft.com/office/drawing/2014/main" id="{A8D17675-7688-DF73-380C-B15CC45B052B}"/>
              </a:ext>
            </a:extLst>
          </p:cNvPr>
          <p:cNvSpPr/>
          <p:nvPr/>
        </p:nvSpPr>
        <p:spPr>
          <a:xfrm>
            <a:off x="1129550" y="3971280"/>
            <a:ext cx="6261848" cy="689526"/>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Bef>
                <a:spcPts val="300"/>
              </a:spcBef>
              <a:buFont typeface="Arial" panose="020B0604020202020204" pitchFamily="34" charset="0"/>
              <a:buChar char="•"/>
            </a:pPr>
            <a:r>
              <a:rPr lang="en-US" sz="1000" b="1" i="0" dirty="0">
                <a:solidFill>
                  <a:srgbClr val="F8FAFF"/>
                </a:solidFill>
                <a:effectLst/>
                <a:latin typeface="Inter"/>
              </a:rPr>
              <a:t>Digital Wallet</a:t>
            </a:r>
            <a:r>
              <a:rPr lang="en-US" sz="1000" b="0" i="0" dirty="0">
                <a:solidFill>
                  <a:srgbClr val="F8FAFF"/>
                </a:solidFill>
                <a:effectLst/>
                <a:latin typeface="Inter"/>
              </a:rPr>
              <a:t> (no fees) ↔ </a:t>
            </a:r>
            <a:r>
              <a:rPr lang="en-US" sz="1000" b="1" i="0" dirty="0">
                <a:solidFill>
                  <a:srgbClr val="F8FAFF"/>
                </a:solidFill>
                <a:effectLst/>
                <a:latin typeface="Inter"/>
              </a:rPr>
              <a:t>Microloans</a:t>
            </a:r>
            <a:r>
              <a:rPr lang="en-US" sz="1000" b="0" i="0" dirty="0">
                <a:solidFill>
                  <a:srgbClr val="F8FAFF"/>
                </a:solidFill>
                <a:effectLst/>
                <a:latin typeface="Inter"/>
              </a:rPr>
              <a:t> (APR 10% vs. payday 400%).</a:t>
            </a:r>
          </a:p>
          <a:p>
            <a:pPr algn="l">
              <a:spcBef>
                <a:spcPts val="300"/>
              </a:spcBef>
              <a:buFont typeface="Arial" panose="020B0604020202020204" pitchFamily="34" charset="0"/>
              <a:buChar char="•"/>
            </a:pPr>
            <a:r>
              <a:rPr lang="en-US" sz="1000" b="1" i="0" dirty="0">
                <a:solidFill>
                  <a:srgbClr val="F8FAFF"/>
                </a:solidFill>
                <a:effectLst/>
                <a:latin typeface="Inter"/>
              </a:rPr>
              <a:t>Savings Goals</a:t>
            </a:r>
            <a:r>
              <a:rPr lang="en-US" sz="1000" b="0" i="0" dirty="0">
                <a:solidFill>
                  <a:srgbClr val="F8FAFF"/>
                </a:solidFill>
                <a:effectLst/>
                <a:latin typeface="Inter"/>
              </a:rPr>
              <a:t> (auto-round-ups) ↔ </a:t>
            </a:r>
            <a:r>
              <a:rPr lang="en-US" sz="1000" b="1" i="0" dirty="0">
                <a:solidFill>
                  <a:srgbClr val="F8FAFF"/>
                </a:solidFill>
                <a:effectLst/>
                <a:latin typeface="Inter"/>
              </a:rPr>
              <a:t>SMS Alerts</a:t>
            </a:r>
            <a:r>
              <a:rPr lang="en-US" sz="1000" b="0" i="0" dirty="0">
                <a:solidFill>
                  <a:srgbClr val="F8FAFF"/>
                </a:solidFill>
                <a:effectLst/>
                <a:latin typeface="Inter"/>
              </a:rPr>
              <a:t> (low-balance warnings).</a:t>
            </a:r>
          </a:p>
          <a:p>
            <a:pPr>
              <a:spcBef>
                <a:spcPts val="300"/>
              </a:spcBef>
              <a:buFont typeface="Arial" panose="020B0604020202020204" pitchFamily="34" charset="0"/>
              <a:buChar char="•"/>
            </a:pPr>
            <a:r>
              <a:rPr lang="en-US" sz="1100" dirty="0"/>
              <a:t>Transactions: Deposit → Payments, transfers, savings → Earn literacy rewards</a:t>
            </a:r>
            <a:endParaRPr lang="en-US" sz="1000" b="0" i="0" dirty="0">
              <a:solidFill>
                <a:srgbClr val="F8FAFF"/>
              </a:solidFill>
              <a:effectLst/>
              <a:latin typeface="Inter"/>
            </a:endParaRPr>
          </a:p>
          <a:p>
            <a:pPr algn="ctr"/>
            <a:endParaRPr lang="en-US" sz="1000" dirty="0"/>
          </a:p>
        </p:txBody>
      </p:sp>
      <p:sp>
        <p:nvSpPr>
          <p:cNvPr id="21" name="Flowchart: Decision 20">
            <a:extLst>
              <a:ext uri="{FF2B5EF4-FFF2-40B4-BE49-F238E27FC236}">
                <a16:creationId xmlns:a16="http://schemas.microsoft.com/office/drawing/2014/main" id="{8F1190FF-1646-6656-4208-0DC65DD22A4D}"/>
              </a:ext>
            </a:extLst>
          </p:cNvPr>
          <p:cNvSpPr/>
          <p:nvPr/>
        </p:nvSpPr>
        <p:spPr>
          <a:xfrm>
            <a:off x="2987749" y="3012243"/>
            <a:ext cx="2594344" cy="775445"/>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err="1"/>
              <a:t>Corefeatures</a:t>
            </a:r>
            <a:endParaRPr lang="en-US" sz="1200" b="1" dirty="0"/>
          </a:p>
        </p:txBody>
      </p:sp>
      <p:cxnSp>
        <p:nvCxnSpPr>
          <p:cNvPr id="22" name="Straight Arrow Connector 21">
            <a:extLst>
              <a:ext uri="{FF2B5EF4-FFF2-40B4-BE49-F238E27FC236}">
                <a16:creationId xmlns:a16="http://schemas.microsoft.com/office/drawing/2014/main" id="{52879E79-F679-8771-CB87-611B4595CF62}"/>
              </a:ext>
            </a:extLst>
          </p:cNvPr>
          <p:cNvCxnSpPr>
            <a:cxnSpLocks/>
            <a:stCxn id="21" idx="2"/>
            <a:endCxn id="20" idx="0"/>
          </p:cNvCxnSpPr>
          <p:nvPr/>
        </p:nvCxnSpPr>
        <p:spPr>
          <a:xfrm flipH="1">
            <a:off x="4260474" y="3787688"/>
            <a:ext cx="24447" cy="1835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rapezoid 23">
            <a:extLst>
              <a:ext uri="{FF2B5EF4-FFF2-40B4-BE49-F238E27FC236}">
                <a16:creationId xmlns:a16="http://schemas.microsoft.com/office/drawing/2014/main" id="{D571B6D3-D83B-39F4-0522-C7E209159BB3}"/>
              </a:ext>
            </a:extLst>
          </p:cNvPr>
          <p:cNvSpPr/>
          <p:nvPr/>
        </p:nvSpPr>
        <p:spPr>
          <a:xfrm>
            <a:off x="1142999" y="5822326"/>
            <a:ext cx="6248399" cy="376516"/>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0" i="0" dirty="0">
                <a:solidFill>
                  <a:srgbClr val="F8FAFF"/>
                </a:solidFill>
                <a:effectLst/>
                <a:latin typeface="Inter"/>
              </a:rPr>
              <a:t>Cash kiosks at 10 partner stores (e.g., grocery shops).</a:t>
            </a:r>
          </a:p>
        </p:txBody>
      </p:sp>
      <p:sp>
        <p:nvSpPr>
          <p:cNvPr id="25" name="Flowchart: Decision 24">
            <a:extLst>
              <a:ext uri="{FF2B5EF4-FFF2-40B4-BE49-F238E27FC236}">
                <a16:creationId xmlns:a16="http://schemas.microsoft.com/office/drawing/2014/main" id="{3D602FFF-2C1C-CE98-9A02-E3930ED1FE4F}"/>
              </a:ext>
            </a:extLst>
          </p:cNvPr>
          <p:cNvSpPr/>
          <p:nvPr/>
        </p:nvSpPr>
        <p:spPr>
          <a:xfrm>
            <a:off x="3126438" y="4933406"/>
            <a:ext cx="2281519" cy="61632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dirty="0">
                <a:solidFill>
                  <a:srgbClr val="F8FAFF"/>
                </a:solidFill>
                <a:effectLst/>
                <a:latin typeface="Inter"/>
              </a:rPr>
              <a:t>Offline Access</a:t>
            </a:r>
            <a:endParaRPr lang="en-US" sz="1200" dirty="0"/>
          </a:p>
        </p:txBody>
      </p:sp>
      <p:cxnSp>
        <p:nvCxnSpPr>
          <p:cNvPr id="26" name="Straight Arrow Connector 25">
            <a:extLst>
              <a:ext uri="{FF2B5EF4-FFF2-40B4-BE49-F238E27FC236}">
                <a16:creationId xmlns:a16="http://schemas.microsoft.com/office/drawing/2014/main" id="{C4D570C5-8634-FC31-E011-DC4266417D1E}"/>
              </a:ext>
            </a:extLst>
          </p:cNvPr>
          <p:cNvCxnSpPr>
            <a:cxnSpLocks/>
            <a:stCxn id="25" idx="2"/>
            <a:endCxn id="24" idx="0"/>
          </p:cNvCxnSpPr>
          <p:nvPr/>
        </p:nvCxnSpPr>
        <p:spPr>
          <a:xfrm>
            <a:off x="4267198" y="5549726"/>
            <a:ext cx="1" cy="272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0FE5441-C753-E617-B034-A3B5F71D9E99}"/>
              </a:ext>
            </a:extLst>
          </p:cNvPr>
          <p:cNvCxnSpPr>
            <a:cxnSpLocks/>
            <a:stCxn id="20" idx="2"/>
            <a:endCxn id="25" idx="0"/>
          </p:cNvCxnSpPr>
          <p:nvPr/>
        </p:nvCxnSpPr>
        <p:spPr>
          <a:xfrm>
            <a:off x="4260474" y="4660806"/>
            <a:ext cx="6724" cy="272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AF08EA4-D54E-79F5-352A-C871502DFE13}"/>
              </a:ext>
            </a:extLst>
          </p:cNvPr>
          <p:cNvCxnSpPr>
            <a:cxnSpLocks/>
            <a:stCxn id="7" idx="2"/>
            <a:endCxn id="21" idx="0"/>
          </p:cNvCxnSpPr>
          <p:nvPr/>
        </p:nvCxnSpPr>
        <p:spPr>
          <a:xfrm>
            <a:off x="4267199" y="2772333"/>
            <a:ext cx="17722" cy="2399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E085458-2E52-8455-DB12-38F2F84FCDCA}"/>
              </a:ext>
            </a:extLst>
          </p:cNvPr>
          <p:cNvSpPr txBox="1"/>
          <p:nvPr/>
        </p:nvSpPr>
        <p:spPr>
          <a:xfrm>
            <a:off x="4698003" y="6381001"/>
            <a:ext cx="4760259" cy="646331"/>
          </a:xfrm>
          <a:prstGeom prst="rect">
            <a:avLst/>
          </a:prstGeom>
          <a:noFill/>
        </p:spPr>
        <p:txBody>
          <a:bodyPr wrap="square" rtlCol="0">
            <a:spAutoFit/>
          </a:bodyPr>
          <a:lstStyle/>
          <a:p>
            <a:r>
              <a:rPr lang="en-US" dirty="0"/>
              <a:t>Tech: Blockchain security, AI coaching.</a:t>
            </a:r>
          </a:p>
          <a:p>
            <a:endParaRPr lang="en-US" dirty="0"/>
          </a:p>
        </p:txBody>
      </p:sp>
      <mc:AlternateContent xmlns:mc="http://schemas.openxmlformats.org/markup-compatibility/2006">
        <mc:Choice xmlns:am3d="http://schemas.microsoft.com/office/drawing/2017/model3d" Requires="am3d">
          <p:graphicFrame>
            <p:nvGraphicFramePr>
              <p:cNvPr id="3" name="3D Model 2" descr="Laptop - Windows menu">
                <a:extLst>
                  <a:ext uri="{FF2B5EF4-FFF2-40B4-BE49-F238E27FC236}">
                    <a16:creationId xmlns:a16="http://schemas.microsoft.com/office/drawing/2014/main" id="{56ED4BB8-2015-C410-6449-3D2CF1B15D7D}"/>
                  </a:ext>
                </a:extLst>
              </p:cNvPr>
              <p:cNvGraphicFramePr>
                <a:graphicFrameLocks noChangeAspect="1"/>
              </p:cNvGraphicFramePr>
              <p:nvPr>
                <p:extLst>
                  <p:ext uri="{D42A27DB-BD31-4B8C-83A1-F6EECF244321}">
                    <p14:modId xmlns:p14="http://schemas.microsoft.com/office/powerpoint/2010/main" val="1823793700"/>
                  </p:ext>
                </p:extLst>
              </p:nvPr>
            </p:nvGraphicFramePr>
            <p:xfrm>
              <a:off x="8001000" y="5659273"/>
              <a:ext cx="1182649" cy="702621"/>
            </p:xfrm>
            <a:graphic>
              <a:graphicData uri="http://schemas.microsoft.com/office/drawing/2017/model3d">
                <am3d:model3d r:embed="rId3">
                  <am3d:spPr>
                    <a:xfrm>
                      <a:off x="0" y="0"/>
                      <a:ext cx="1182649" cy="702621"/>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m3d:postTrans dx="0" dy="0" dz="0"/>
                  </am3d:trans>
                  <am3d:raster rName="Office3DRenderer" rVer="16.0.8326">
                    <am3d:blip r:embed="rId4"/>
                  </am3d:raster>
                  <am3d:objViewport viewportSz="14573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Laptop - Windows menu">
                <a:extLst>
                  <a:ext uri="{FF2B5EF4-FFF2-40B4-BE49-F238E27FC236}">
                    <a16:creationId xmlns:a16="http://schemas.microsoft.com/office/drawing/2014/main" id="{56ED4BB8-2015-C410-6449-3D2CF1B15D7D}"/>
                  </a:ext>
                </a:extLst>
              </p:cNvPr>
              <p:cNvPicPr>
                <a:picLocks noGrp="1" noRot="1" noChangeAspect="1" noMove="1" noResize="1" noEditPoints="1" noAdjustHandles="1" noChangeArrowheads="1" noChangeShapeType="1" noCrop="1"/>
              </p:cNvPicPr>
              <p:nvPr/>
            </p:nvPicPr>
            <p:blipFill>
              <a:blip r:embed="rId4"/>
              <a:stretch>
                <a:fillRect/>
              </a:stretch>
            </p:blipFill>
            <p:spPr>
              <a:xfrm>
                <a:off x="8001000" y="5659273"/>
                <a:ext cx="1182649" cy="702621"/>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afterEffect">
                                  <p:stCondLst>
                                    <p:cond delay="0"/>
                                  </p:stCondLst>
                                  <p:childTnLst>
                                    <p:animRot by="21600000">
                                      <p:cBhvr>
                                        <p:cTn id="6" dur="20000" fill="hold"/>
                                        <p:tgtEl>
                                          <p:spTgt spid="3"/>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Financial Literacy Component</a:t>
            </a:r>
          </a:p>
        </p:txBody>
      </p:sp>
      <p:sp>
        <p:nvSpPr>
          <p:cNvPr id="3" name="Content Placeholder 2"/>
          <p:cNvSpPr>
            <a:spLocks noGrp="1"/>
          </p:cNvSpPr>
          <p:nvPr>
            <p:ph idx="1"/>
          </p:nvPr>
        </p:nvSpPr>
        <p:spPr>
          <a:xfrm>
            <a:off x="842684" y="2169458"/>
            <a:ext cx="7772400" cy="1105087"/>
          </a:xfrm>
        </p:spPr>
        <p:txBody>
          <a:bodyPr/>
          <a:lstStyle/>
          <a:p>
            <a:pPr marL="0" indent="0">
              <a:buNone/>
            </a:pPr>
            <a:r>
              <a:rPr lang="en-US" dirty="0"/>
              <a:t>Education Roadmap: </a:t>
            </a:r>
          </a:p>
        </p:txBody>
      </p:sp>
      <p:graphicFrame>
        <p:nvGraphicFramePr>
          <p:cNvPr id="5" name="Table 4">
            <a:extLst>
              <a:ext uri="{FF2B5EF4-FFF2-40B4-BE49-F238E27FC236}">
                <a16:creationId xmlns:a16="http://schemas.microsoft.com/office/drawing/2014/main" id="{6A8A1752-53A1-A393-1347-7472255BCE34}"/>
              </a:ext>
            </a:extLst>
          </p:cNvPr>
          <p:cNvGraphicFramePr>
            <a:graphicFrameLocks noGrp="1"/>
          </p:cNvGraphicFramePr>
          <p:nvPr>
            <p:extLst>
              <p:ext uri="{D42A27DB-BD31-4B8C-83A1-F6EECF244321}">
                <p14:modId xmlns:p14="http://schemas.microsoft.com/office/powerpoint/2010/main" val="3338524527"/>
              </p:ext>
            </p:extLst>
          </p:nvPr>
        </p:nvGraphicFramePr>
        <p:xfrm>
          <a:off x="842684" y="3021106"/>
          <a:ext cx="7844115" cy="2265120"/>
        </p:xfrm>
        <a:graphic>
          <a:graphicData uri="http://schemas.openxmlformats.org/drawingml/2006/table">
            <a:tbl>
              <a:tblPr>
                <a:tableStyleId>{3C2FFA5D-87B4-456A-9821-1D502468CF0F}</a:tableStyleId>
              </a:tblPr>
              <a:tblGrid>
                <a:gridCol w="2614705">
                  <a:extLst>
                    <a:ext uri="{9D8B030D-6E8A-4147-A177-3AD203B41FA5}">
                      <a16:colId xmlns:a16="http://schemas.microsoft.com/office/drawing/2014/main" val="3928157645"/>
                    </a:ext>
                  </a:extLst>
                </a:gridCol>
                <a:gridCol w="2614705">
                  <a:extLst>
                    <a:ext uri="{9D8B030D-6E8A-4147-A177-3AD203B41FA5}">
                      <a16:colId xmlns:a16="http://schemas.microsoft.com/office/drawing/2014/main" val="4109522586"/>
                    </a:ext>
                  </a:extLst>
                </a:gridCol>
                <a:gridCol w="2614705">
                  <a:extLst>
                    <a:ext uri="{9D8B030D-6E8A-4147-A177-3AD203B41FA5}">
                      <a16:colId xmlns:a16="http://schemas.microsoft.com/office/drawing/2014/main" val="3930114015"/>
                    </a:ext>
                  </a:extLst>
                </a:gridCol>
              </a:tblGrid>
              <a:tr h="411840">
                <a:tc>
                  <a:txBody>
                    <a:bodyPr/>
                    <a:lstStyle/>
                    <a:p>
                      <a:r>
                        <a:rPr lang="en-US" sz="1800" b="1" dirty="0"/>
                        <a:t>Format</a:t>
                      </a:r>
                      <a:endParaRPr lang="en-US" sz="1800" dirty="0"/>
                    </a:p>
                  </a:txBody>
                  <a:tcPr anchor="ctr"/>
                </a:tc>
                <a:tc>
                  <a:txBody>
                    <a:bodyPr/>
                    <a:lstStyle/>
                    <a:p>
                      <a:r>
                        <a:rPr lang="en-US" sz="1800" b="1"/>
                        <a:t>Content Example</a:t>
                      </a:r>
                      <a:endParaRPr lang="en-US" sz="1800"/>
                    </a:p>
                  </a:txBody>
                  <a:tcPr anchor="ctr"/>
                </a:tc>
                <a:tc>
                  <a:txBody>
                    <a:bodyPr/>
                    <a:lstStyle/>
                    <a:p>
                      <a:r>
                        <a:rPr lang="en-US" sz="1800" b="1"/>
                        <a:t>Delivery</a:t>
                      </a:r>
                      <a:endParaRPr lang="en-US" sz="1800"/>
                    </a:p>
                  </a:txBody>
                  <a:tcPr anchor="ctr"/>
                </a:tc>
                <a:extLst>
                  <a:ext uri="{0D108BD9-81ED-4DB2-BD59-A6C34878D82A}">
                    <a16:rowId xmlns:a16="http://schemas.microsoft.com/office/drawing/2014/main" val="1079804034"/>
                  </a:ext>
                </a:extLst>
              </a:tr>
              <a:tr h="720720">
                <a:tc>
                  <a:txBody>
                    <a:bodyPr/>
                    <a:lstStyle/>
                    <a:p>
                      <a:r>
                        <a:rPr lang="en-US" sz="1800" dirty="0">
                          <a:effectLst/>
                        </a:rPr>
                        <a:t>In-App Modules</a:t>
                      </a:r>
                    </a:p>
                  </a:txBody>
                  <a:tcPr anchor="ctr"/>
                </a:tc>
                <a:tc>
                  <a:txBody>
                    <a:bodyPr/>
                    <a:lstStyle/>
                    <a:p>
                      <a:r>
                        <a:rPr lang="en-US" sz="1800" dirty="0">
                          <a:effectLst/>
                        </a:rPr>
                        <a:t>"Budgeting for Seasonal Work"</a:t>
                      </a:r>
                    </a:p>
                  </a:txBody>
                  <a:tcPr anchor="ctr"/>
                </a:tc>
                <a:tc>
                  <a:txBody>
                    <a:bodyPr/>
                    <a:lstStyle/>
                    <a:p>
                      <a:r>
                        <a:rPr lang="en-US" sz="1800">
                          <a:effectLst/>
                        </a:rPr>
                        <a:t>Unlock loan discounts</a:t>
                      </a:r>
                    </a:p>
                  </a:txBody>
                  <a:tcPr anchor="ctr"/>
                </a:tc>
                <a:extLst>
                  <a:ext uri="{0D108BD9-81ED-4DB2-BD59-A6C34878D82A}">
                    <a16:rowId xmlns:a16="http://schemas.microsoft.com/office/drawing/2014/main" val="1867941831"/>
                  </a:ext>
                </a:extLst>
              </a:tr>
              <a:tr h="7207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rPr>
                        <a:t>SMS Tips </a:t>
                      </a:r>
                      <a:r>
                        <a:rPr lang="en-US" dirty="0"/>
                        <a:t>📱</a:t>
                      </a:r>
                    </a:p>
                  </a:txBody>
                  <a:tcPr anchor="ctr"/>
                </a:tc>
                <a:tc>
                  <a:txBody>
                    <a:bodyPr/>
                    <a:lstStyle/>
                    <a:p>
                      <a:r>
                        <a:rPr lang="en-US" sz="1800">
                          <a:effectLst/>
                        </a:rPr>
                        <a:t>"Save $5/week → $260/year!"</a:t>
                      </a:r>
                    </a:p>
                  </a:txBody>
                  <a:tcPr anchor="ctr"/>
                </a:tc>
                <a:tc>
                  <a:txBody>
                    <a:bodyPr/>
                    <a:lstStyle/>
                    <a:p>
                      <a:r>
                        <a:rPr lang="en-US" sz="1800">
                          <a:effectLst/>
                        </a:rPr>
                        <a:t>Daily/Weekly texts</a:t>
                      </a:r>
                    </a:p>
                  </a:txBody>
                  <a:tcPr anchor="ctr"/>
                </a:tc>
                <a:extLst>
                  <a:ext uri="{0D108BD9-81ED-4DB2-BD59-A6C34878D82A}">
                    <a16:rowId xmlns:a16="http://schemas.microsoft.com/office/drawing/2014/main" val="1323773701"/>
                  </a:ext>
                </a:extLst>
              </a:tr>
              <a:tr h="411840">
                <a:tc>
                  <a:txBody>
                    <a:bodyPr/>
                    <a:lstStyle/>
                    <a:p>
                      <a:r>
                        <a:rPr lang="en-US" sz="1800">
                          <a:effectLst/>
                        </a:rPr>
                        <a:t>Workshops</a:t>
                      </a:r>
                    </a:p>
                  </a:txBody>
                  <a:tcPr anchor="ctr"/>
                </a:tc>
                <a:tc>
                  <a:txBody>
                    <a:bodyPr/>
                    <a:lstStyle/>
                    <a:p>
                      <a:r>
                        <a:rPr lang="en-US" sz="1800">
                          <a:effectLst/>
                        </a:rPr>
                        <a:t>"Avoid Debt Traps"</a:t>
                      </a:r>
                    </a:p>
                  </a:txBody>
                  <a:tcPr anchor="ctr"/>
                </a:tc>
                <a:tc>
                  <a:txBody>
                    <a:bodyPr/>
                    <a:lstStyle/>
                    <a:p>
                      <a:r>
                        <a:rPr lang="en-US" sz="1800" dirty="0">
                          <a:effectLst/>
                        </a:rPr>
                        <a:t>Festival events</a:t>
                      </a:r>
                    </a:p>
                  </a:txBody>
                  <a:tcPr anchor="ctr"/>
                </a:tc>
                <a:extLst>
                  <a:ext uri="{0D108BD9-81ED-4DB2-BD59-A6C34878D82A}">
                    <a16:rowId xmlns:a16="http://schemas.microsoft.com/office/drawing/2014/main" val="4148956452"/>
                  </a:ext>
                </a:extLst>
              </a:tr>
            </a:tbl>
          </a:graphicData>
        </a:graphic>
      </p:graphicFrame>
      <p:sp>
        <p:nvSpPr>
          <p:cNvPr id="6" name="TextBox 5">
            <a:extLst>
              <a:ext uri="{FF2B5EF4-FFF2-40B4-BE49-F238E27FC236}">
                <a16:creationId xmlns:a16="http://schemas.microsoft.com/office/drawing/2014/main" id="{F4C095E5-1DE5-B9DA-D4F5-15CE7DFC751E}"/>
              </a:ext>
            </a:extLst>
          </p:cNvPr>
          <p:cNvSpPr txBox="1"/>
          <p:nvPr/>
        </p:nvSpPr>
        <p:spPr>
          <a:xfrm>
            <a:off x="2393576" y="5665694"/>
            <a:ext cx="5934636" cy="646331"/>
          </a:xfrm>
          <a:prstGeom prst="rect">
            <a:avLst/>
          </a:prstGeom>
          <a:noFill/>
        </p:spPr>
        <p:txBody>
          <a:bodyPr wrap="square" rtlCol="0">
            <a:spAutoFit/>
          </a:bodyPr>
          <a:lstStyle/>
          <a:p>
            <a:r>
              <a:rPr lang="en-US" dirty="0"/>
              <a:t>Incentives: Points for milestones, redeemable for discounts.</a:t>
            </a:r>
          </a:p>
          <a:p>
            <a:endParaRPr lang="en-US" dirty="0"/>
          </a:p>
        </p:txBody>
      </p:sp>
      <mc:AlternateContent xmlns:mc="http://schemas.openxmlformats.org/markup-compatibility/2006">
        <mc:Choice xmlns:am3d="http://schemas.microsoft.com/office/drawing/2017/model3d" Requires="am3d">
          <p:graphicFrame>
            <p:nvGraphicFramePr>
              <p:cNvPr id="8" name="3D Model 7" descr="Gold star">
                <a:extLst>
                  <a:ext uri="{FF2B5EF4-FFF2-40B4-BE49-F238E27FC236}">
                    <a16:creationId xmlns:a16="http://schemas.microsoft.com/office/drawing/2014/main" id="{CBF11BE3-B777-ABF6-5007-31EA49C9345F}"/>
                  </a:ext>
                </a:extLst>
              </p:cNvPr>
              <p:cNvGraphicFramePr>
                <a:graphicFrameLocks noChangeAspect="1"/>
              </p:cNvGraphicFramePr>
              <p:nvPr>
                <p:extLst>
                  <p:ext uri="{D42A27DB-BD31-4B8C-83A1-F6EECF244321}">
                    <p14:modId xmlns:p14="http://schemas.microsoft.com/office/powerpoint/2010/main" val="1764074556"/>
                  </p:ext>
                </p:extLst>
              </p:nvPr>
            </p:nvGraphicFramePr>
            <p:xfrm>
              <a:off x="1434466" y="5379695"/>
              <a:ext cx="677103" cy="646331"/>
            </p:xfrm>
            <a:graphic>
              <a:graphicData uri="http://schemas.microsoft.com/office/drawing/2017/model3d">
                <am3d:model3d r:embed="rId3">
                  <am3d:spPr>
                    <a:xfrm>
                      <a:off x="0" y="0"/>
                      <a:ext cx="677103" cy="646331"/>
                    </a:xfrm>
                    <a:prstGeom prst="rect">
                      <a:avLst/>
                    </a:prstGeom>
                  </am3d:spPr>
                  <am3d:camera>
                    <am3d:pos x="0" y="0" z="65611063"/>
                    <am3d:up dx="0" dy="36000000" dz="0"/>
                    <am3d:lookAt x="0" y="0" z="0"/>
                    <am3d:perspective fov="2700000"/>
                  </am3d:camera>
                  <am3d:trans>
                    <am3d:meterPerModelUnit n="8472002" d="1000000"/>
                    <am3d:preTrans dx="0" dy="-17181960" dz="0"/>
                    <am3d:scale>
                      <am3d:sx n="1000000" d="1000000"/>
                      <am3d:sy n="1000000" d="1000000"/>
                      <am3d:sz n="1000000" d="1000000"/>
                    </am3d:scale>
                    <am3d:rot/>
                    <am3d:postTrans dx="0" dy="0" dz="0"/>
                  </am3d:trans>
                  <am3d:raster rName="Office3DRenderer" rVer="16.0.8326">
                    <am3d:blip r:embed="rId4"/>
                  </am3d:raster>
                  <am3d:objViewport viewportSz="9701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Gold star">
                <a:extLst>
                  <a:ext uri="{FF2B5EF4-FFF2-40B4-BE49-F238E27FC236}">
                    <a16:creationId xmlns:a16="http://schemas.microsoft.com/office/drawing/2014/main" id="{CBF11BE3-B777-ABF6-5007-31EA49C9345F}"/>
                  </a:ext>
                </a:extLst>
              </p:cNvPr>
              <p:cNvPicPr>
                <a:picLocks noGrp="1" noRot="1" noChangeAspect="1" noMove="1" noResize="1" noEditPoints="1" noAdjustHandles="1" noChangeArrowheads="1" noChangeShapeType="1" noCrop="1"/>
              </p:cNvPicPr>
              <p:nvPr/>
            </p:nvPicPr>
            <p:blipFill>
              <a:blip r:embed="rId4"/>
              <a:stretch>
                <a:fillRect/>
              </a:stretch>
            </p:blipFill>
            <p:spPr>
              <a:xfrm>
                <a:off x="1434466" y="5379695"/>
                <a:ext cx="677103" cy="646331"/>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withEffect">
                                  <p:stCondLst>
                                    <p:cond delay="30"/>
                                  </p:stCondLst>
                                  <p:childTnLst>
                                    <p:anim calcmode="lin" valueType="num">
                                      <p:cBhvr additive="sum">
                                        <p:cTn id="6" dur="10000" fill="hold"/>
                                        <p:tgtEl>
                                          <p:spTgt spid="8"/>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10000" fill="hold"/>
                                        <p:tgtEl>
                                          <p:spTgt spid="8"/>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10000" fill="hold"/>
                                        <p:tgtEl>
                                          <p:spTgt spid="8"/>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10000" fill="hold"/>
                                        <p:tgtEl>
                                          <p:spTgt spid="8"/>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10000" fill="hold"/>
                                        <p:tgtEl>
                                          <p:spTgt spid="8"/>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12920-3EE2-2964-54DD-2C93D56DD2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B5793C-65D6-2FB3-C9AF-E048FD96EED7}"/>
              </a:ext>
            </a:extLst>
          </p:cNvPr>
          <p:cNvSpPr>
            <a:spLocks noGrp="1"/>
          </p:cNvSpPr>
          <p:nvPr>
            <p:ph type="title"/>
          </p:nvPr>
        </p:nvSpPr>
        <p:spPr>
          <a:xfrm>
            <a:off x="1084731" y="134470"/>
            <a:ext cx="7853082" cy="896472"/>
          </a:xfrm>
        </p:spPr>
        <p:txBody>
          <a:bodyPr/>
          <a:lstStyle/>
          <a:p>
            <a:r>
              <a:rPr dirty="0"/>
              <a:t>Inclusion Strategy &amp; Trust Building</a:t>
            </a:r>
          </a:p>
        </p:txBody>
      </p:sp>
      <p:sp>
        <p:nvSpPr>
          <p:cNvPr id="3" name="Content Placeholder 2">
            <a:extLst>
              <a:ext uri="{FF2B5EF4-FFF2-40B4-BE49-F238E27FC236}">
                <a16:creationId xmlns:a16="http://schemas.microsoft.com/office/drawing/2014/main" id="{02A3108A-D728-BAF8-DC30-11329C6263EA}"/>
              </a:ext>
            </a:extLst>
          </p:cNvPr>
          <p:cNvSpPr>
            <a:spLocks noGrp="1"/>
          </p:cNvSpPr>
          <p:nvPr>
            <p:ph idx="1"/>
          </p:nvPr>
        </p:nvSpPr>
        <p:spPr>
          <a:xfrm>
            <a:off x="905435" y="1111623"/>
            <a:ext cx="7781365" cy="4888193"/>
          </a:xfrm>
        </p:spPr>
        <p:txBody>
          <a:bodyPr>
            <a:normAutofit/>
          </a:bodyPr>
          <a:lstStyle/>
          <a:p>
            <a:pPr marL="0" indent="0">
              <a:buNone/>
            </a:pPr>
            <a:r>
              <a:rPr lang="en-US" dirty="0"/>
              <a:t>Partnership Ecosystem:</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marL="0" indent="0">
              <a:buNone/>
            </a:pPr>
            <a:endParaRPr dirty="0"/>
          </a:p>
        </p:txBody>
      </p:sp>
      <mc:AlternateContent xmlns:mc="http://schemas.openxmlformats.org/markup-compatibility/2006">
        <mc:Choice xmlns:am3d="http://schemas.microsoft.com/office/drawing/2017/model3d" Requires="am3d">
          <p:graphicFrame>
            <p:nvGraphicFramePr>
              <p:cNvPr id="5" name="3D Model 4" descr="Head With Gears">
                <a:extLst>
                  <a:ext uri="{FF2B5EF4-FFF2-40B4-BE49-F238E27FC236}">
                    <a16:creationId xmlns:a16="http://schemas.microsoft.com/office/drawing/2014/main" id="{1D08D6FD-01CA-C691-D9D9-C0FE84A21701}"/>
                  </a:ext>
                </a:extLst>
              </p:cNvPr>
              <p:cNvGraphicFramePr>
                <a:graphicFrameLocks noChangeAspect="1"/>
              </p:cNvGraphicFramePr>
              <p:nvPr>
                <p:extLst>
                  <p:ext uri="{D42A27DB-BD31-4B8C-83A1-F6EECF244321}">
                    <p14:modId xmlns:p14="http://schemas.microsoft.com/office/powerpoint/2010/main" val="2309755473"/>
                  </p:ext>
                </p:extLst>
              </p:nvPr>
            </p:nvGraphicFramePr>
            <p:xfrm flipH="1">
              <a:off x="493348" y="134470"/>
              <a:ext cx="860323" cy="977153"/>
            </p:xfrm>
            <a:graphic>
              <a:graphicData uri="http://schemas.microsoft.com/office/drawing/2017/model3d">
                <am3d:model3d r:embed="rId3">
                  <am3d:spPr>
                    <a:xfrm flipH="1">
                      <a:off x="0" y="0"/>
                      <a:ext cx="860323" cy="977153"/>
                    </a:xfrm>
                    <a:prstGeom prst="rect">
                      <a:avLst/>
                    </a:prstGeom>
                  </am3d:spPr>
                  <am3d:camera>
                    <am3d:pos x="0" y="0" z="62689370"/>
                    <am3d:up dx="0" dy="36000000" dz="0"/>
                    <am3d:lookAt x="0" y="0" z="0"/>
                    <am3d:perspective fov="2700000"/>
                  </am3d:camera>
                  <am3d:trans>
                    <am3d:meterPerModelUnit n="119171" d="1000000"/>
                    <am3d:preTrans dx="-164765" dy="-18081215" dz="-21786"/>
                    <am3d:scale>
                      <am3d:sx n="1000000" d="1000000"/>
                      <am3d:sy n="1000000" d="1000000"/>
                      <am3d:sz n="1000000" d="1000000"/>
                    </am3d:scale>
                    <am3d:rot/>
                    <am3d:postTrans dx="0" dy="0" dz="0"/>
                  </am3d:trans>
                  <am3d:raster rName="Office3DRenderer" rVer="16.0.8326">
                    <am3d:blip r:embed="rId4"/>
                  </am3d:raster>
                  <am3d:objViewport viewportSz="1395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Head With Gears">
                <a:extLst>
                  <a:ext uri="{FF2B5EF4-FFF2-40B4-BE49-F238E27FC236}">
                    <a16:creationId xmlns:a16="http://schemas.microsoft.com/office/drawing/2014/main" id="{1D08D6FD-01CA-C691-D9D9-C0FE84A21701}"/>
                  </a:ext>
                </a:extLst>
              </p:cNvPr>
              <p:cNvPicPr>
                <a:picLocks noGrp="1" noRot="1" noChangeAspect="1" noMove="1" noResize="1" noEditPoints="1" noAdjustHandles="1" noChangeArrowheads="1" noChangeShapeType="1" noCrop="1"/>
              </p:cNvPicPr>
              <p:nvPr/>
            </p:nvPicPr>
            <p:blipFill>
              <a:blip r:embed="rId4"/>
              <a:stretch>
                <a:fillRect/>
              </a:stretch>
            </p:blipFill>
            <p:spPr>
              <a:xfrm flipH="1">
                <a:off x="493348" y="134470"/>
                <a:ext cx="860323" cy="977153"/>
              </a:xfrm>
              <a:prstGeom prst="rect">
                <a:avLst/>
              </a:prstGeom>
            </p:spPr>
          </p:pic>
        </mc:Fallback>
      </mc:AlternateContent>
      <p:sp>
        <p:nvSpPr>
          <p:cNvPr id="7" name="Flowchart: Magnetic Disk 6">
            <a:extLst>
              <a:ext uri="{FF2B5EF4-FFF2-40B4-BE49-F238E27FC236}">
                <a16:creationId xmlns:a16="http://schemas.microsoft.com/office/drawing/2014/main" id="{FC1E5B7B-6137-B815-20AD-0BBC273DE694}"/>
              </a:ext>
            </a:extLst>
          </p:cNvPr>
          <p:cNvSpPr/>
          <p:nvPr/>
        </p:nvSpPr>
        <p:spPr>
          <a:xfrm>
            <a:off x="1710017" y="3111966"/>
            <a:ext cx="1622612" cy="887506"/>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Local Partners</a:t>
            </a:r>
          </a:p>
        </p:txBody>
      </p:sp>
      <p:sp>
        <p:nvSpPr>
          <p:cNvPr id="8" name="Flowchart: Alternate Process 7">
            <a:extLst>
              <a:ext uri="{FF2B5EF4-FFF2-40B4-BE49-F238E27FC236}">
                <a16:creationId xmlns:a16="http://schemas.microsoft.com/office/drawing/2014/main" id="{47D3D144-0C24-4EFD-E25C-6CFE2EADB75C}"/>
              </a:ext>
            </a:extLst>
          </p:cNvPr>
          <p:cNvSpPr/>
          <p:nvPr/>
        </p:nvSpPr>
        <p:spPr>
          <a:xfrm>
            <a:off x="1302123" y="2251351"/>
            <a:ext cx="2438400" cy="39444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Churches → Trust Workshops</a:t>
            </a:r>
          </a:p>
        </p:txBody>
      </p:sp>
      <p:sp>
        <p:nvSpPr>
          <p:cNvPr id="9" name="Flowchart: Alternate Process 8">
            <a:extLst>
              <a:ext uri="{FF2B5EF4-FFF2-40B4-BE49-F238E27FC236}">
                <a16:creationId xmlns:a16="http://schemas.microsoft.com/office/drawing/2014/main" id="{3B8F3063-AF20-610C-4149-41AB221E4587}"/>
              </a:ext>
            </a:extLst>
          </p:cNvPr>
          <p:cNvSpPr/>
          <p:nvPr/>
        </p:nvSpPr>
        <p:spPr>
          <a:xfrm>
            <a:off x="151279" y="4473480"/>
            <a:ext cx="2438400" cy="39444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Credit Unions → FDIC Accounts</a:t>
            </a:r>
          </a:p>
        </p:txBody>
      </p:sp>
      <p:sp>
        <p:nvSpPr>
          <p:cNvPr id="10" name="Flowchart: Alternate Process 9">
            <a:extLst>
              <a:ext uri="{FF2B5EF4-FFF2-40B4-BE49-F238E27FC236}">
                <a16:creationId xmlns:a16="http://schemas.microsoft.com/office/drawing/2014/main" id="{7163F6CC-BE77-2478-EDF2-529E66460570}"/>
              </a:ext>
            </a:extLst>
          </p:cNvPr>
          <p:cNvSpPr/>
          <p:nvPr/>
        </p:nvSpPr>
        <p:spPr>
          <a:xfrm>
            <a:off x="2898372" y="4502101"/>
            <a:ext cx="2438400" cy="39444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Small Businesses → Kiosks</a:t>
            </a:r>
          </a:p>
        </p:txBody>
      </p:sp>
      <p:cxnSp>
        <p:nvCxnSpPr>
          <p:cNvPr id="12" name="Straight Arrow Connector 11">
            <a:extLst>
              <a:ext uri="{FF2B5EF4-FFF2-40B4-BE49-F238E27FC236}">
                <a16:creationId xmlns:a16="http://schemas.microsoft.com/office/drawing/2014/main" id="{E227A65B-E92C-A89A-F4D6-9BC2CAA1CEFE}"/>
              </a:ext>
            </a:extLst>
          </p:cNvPr>
          <p:cNvCxnSpPr>
            <a:cxnSpLocks/>
            <a:endCxn id="8" idx="2"/>
          </p:cNvCxnSpPr>
          <p:nvPr/>
        </p:nvCxnSpPr>
        <p:spPr>
          <a:xfrm flipV="1">
            <a:off x="2521323" y="2645800"/>
            <a:ext cx="0" cy="466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CB98AF-C9E9-0F65-A05C-9140A2FF27A0}"/>
              </a:ext>
            </a:extLst>
          </p:cNvPr>
          <p:cNvCxnSpPr>
            <a:cxnSpLocks/>
            <a:endCxn id="9" idx="0"/>
          </p:cNvCxnSpPr>
          <p:nvPr/>
        </p:nvCxnSpPr>
        <p:spPr>
          <a:xfrm flipH="1">
            <a:off x="1370479" y="3999472"/>
            <a:ext cx="1150844" cy="474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8E8BC38-BAE8-F154-773D-B1C7C7679E39}"/>
              </a:ext>
            </a:extLst>
          </p:cNvPr>
          <p:cNvCxnSpPr>
            <a:cxnSpLocks/>
            <a:stCxn id="7" idx="3"/>
            <a:endCxn id="10" idx="0"/>
          </p:cNvCxnSpPr>
          <p:nvPr/>
        </p:nvCxnSpPr>
        <p:spPr>
          <a:xfrm>
            <a:off x="2521323" y="3999472"/>
            <a:ext cx="1596249" cy="502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43D9C11B-5E2F-E661-FFDD-FBA6002F5C09}"/>
              </a:ext>
            </a:extLst>
          </p:cNvPr>
          <p:cNvSpPr/>
          <p:nvPr/>
        </p:nvSpPr>
        <p:spPr>
          <a:xfrm>
            <a:off x="4117572" y="3150064"/>
            <a:ext cx="1622612" cy="8875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FinBright</a:t>
            </a:r>
            <a:r>
              <a:rPr lang="en-US" dirty="0"/>
              <a:t> Solutions</a:t>
            </a:r>
          </a:p>
        </p:txBody>
      </p:sp>
      <p:sp>
        <p:nvSpPr>
          <p:cNvPr id="25" name="Flowchart: Alternate Process 24">
            <a:extLst>
              <a:ext uri="{FF2B5EF4-FFF2-40B4-BE49-F238E27FC236}">
                <a16:creationId xmlns:a16="http://schemas.microsoft.com/office/drawing/2014/main" id="{12E5B351-A442-9A67-F9EA-F01D1145F0F3}"/>
              </a:ext>
            </a:extLst>
          </p:cNvPr>
          <p:cNvSpPr/>
          <p:nvPr/>
        </p:nvSpPr>
        <p:spPr>
          <a:xfrm>
            <a:off x="6642847" y="4663560"/>
            <a:ext cx="2438400" cy="39444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F8FAFF"/>
                </a:solidFill>
                <a:effectLst/>
                <a:latin typeface="Inter"/>
              </a:rPr>
              <a:t>50 trained locals (bilingual)</a:t>
            </a:r>
            <a:endParaRPr lang="en-US" sz="1200" dirty="0"/>
          </a:p>
        </p:txBody>
      </p:sp>
      <p:cxnSp>
        <p:nvCxnSpPr>
          <p:cNvPr id="26" name="Straight Arrow Connector 25">
            <a:extLst>
              <a:ext uri="{FF2B5EF4-FFF2-40B4-BE49-F238E27FC236}">
                <a16:creationId xmlns:a16="http://schemas.microsoft.com/office/drawing/2014/main" id="{8AA4A117-92E5-BFD4-1E9F-0F41F60333B6}"/>
              </a:ext>
            </a:extLst>
          </p:cNvPr>
          <p:cNvCxnSpPr>
            <a:cxnSpLocks/>
            <a:endCxn id="25" idx="0"/>
          </p:cNvCxnSpPr>
          <p:nvPr/>
        </p:nvCxnSpPr>
        <p:spPr>
          <a:xfrm>
            <a:off x="7862047" y="3998700"/>
            <a:ext cx="0" cy="66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descr="Marketing">
            <a:extLst>
              <a:ext uri="{FF2B5EF4-FFF2-40B4-BE49-F238E27FC236}">
                <a16:creationId xmlns:a16="http://schemas.microsoft.com/office/drawing/2014/main" id="{3F98AAFA-1DE3-D14F-F520-B32ECAD939D0}"/>
              </a:ext>
            </a:extLst>
          </p:cNvPr>
          <p:cNvSpPr/>
          <p:nvPr/>
        </p:nvSpPr>
        <p:spPr>
          <a:xfrm>
            <a:off x="7740068" y="5188291"/>
            <a:ext cx="762637" cy="76263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endParaRPr lang="en-US" dirty="0"/>
          </a:p>
        </p:txBody>
      </p:sp>
      <p:cxnSp>
        <p:nvCxnSpPr>
          <p:cNvPr id="47" name="Straight Arrow Connector 46">
            <a:extLst>
              <a:ext uri="{FF2B5EF4-FFF2-40B4-BE49-F238E27FC236}">
                <a16:creationId xmlns:a16="http://schemas.microsoft.com/office/drawing/2014/main" id="{511F1932-5895-6BD4-0C00-2F37778B9AA9}"/>
              </a:ext>
            </a:extLst>
          </p:cNvPr>
          <p:cNvCxnSpPr>
            <a:cxnSpLocks/>
            <a:stCxn id="23" idx="6"/>
          </p:cNvCxnSpPr>
          <p:nvPr/>
        </p:nvCxnSpPr>
        <p:spPr>
          <a:xfrm flipV="1">
            <a:off x="5740184" y="3554947"/>
            <a:ext cx="1310557" cy="38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AEB4B8D-4B30-6A00-1AE8-5B7575EF54FA}"/>
              </a:ext>
            </a:extLst>
          </p:cNvPr>
          <p:cNvCxnSpPr>
            <a:cxnSpLocks/>
            <a:stCxn id="23" idx="2"/>
          </p:cNvCxnSpPr>
          <p:nvPr/>
        </p:nvCxnSpPr>
        <p:spPr>
          <a:xfrm flipH="1" flipV="1">
            <a:off x="3332629" y="3555719"/>
            <a:ext cx="784943" cy="38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Flowchart: Magnetic Disk 53">
            <a:extLst>
              <a:ext uri="{FF2B5EF4-FFF2-40B4-BE49-F238E27FC236}">
                <a16:creationId xmlns:a16="http://schemas.microsoft.com/office/drawing/2014/main" id="{C145F1F8-EC59-E3BA-BB3A-8A5CEA9D4D7B}"/>
              </a:ext>
            </a:extLst>
          </p:cNvPr>
          <p:cNvSpPr/>
          <p:nvPr/>
        </p:nvSpPr>
        <p:spPr>
          <a:xfrm>
            <a:off x="7030570" y="3111194"/>
            <a:ext cx="1749361" cy="887506"/>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Ambassadors</a:t>
            </a:r>
          </a:p>
        </p:txBody>
      </p:sp>
      <mc:AlternateContent xmlns:mc="http://schemas.openxmlformats.org/markup-compatibility/2006">
        <mc:Choice xmlns:am3d="http://schemas.microsoft.com/office/drawing/2017/model3d" Requires="am3d">
          <p:graphicFrame>
            <p:nvGraphicFramePr>
              <p:cNvPr id="56" name="3D Model 55" descr="Chat">
                <a:extLst>
                  <a:ext uri="{FF2B5EF4-FFF2-40B4-BE49-F238E27FC236}">
                    <a16:creationId xmlns:a16="http://schemas.microsoft.com/office/drawing/2014/main" id="{FBE9C6CD-B202-22D0-6FF1-F6EB122BC85F}"/>
                  </a:ext>
                </a:extLst>
              </p:cNvPr>
              <p:cNvGraphicFramePr>
                <a:graphicFrameLocks noChangeAspect="1"/>
              </p:cNvGraphicFramePr>
              <p:nvPr>
                <p:extLst>
                  <p:ext uri="{D42A27DB-BD31-4B8C-83A1-F6EECF244321}">
                    <p14:modId xmlns:p14="http://schemas.microsoft.com/office/powerpoint/2010/main" val="3001029891"/>
                  </p:ext>
                </p:extLst>
              </p:nvPr>
            </p:nvGraphicFramePr>
            <p:xfrm>
              <a:off x="3632900" y="5332459"/>
              <a:ext cx="2505970" cy="1179021"/>
            </p:xfrm>
            <a:graphic>
              <a:graphicData uri="http://schemas.microsoft.com/office/drawing/2017/model3d">
                <am3d:model3d r:embed="rId7">
                  <am3d:spPr>
                    <a:xfrm>
                      <a:off x="0" y="0"/>
                      <a:ext cx="2505970" cy="1179021"/>
                    </a:xfrm>
                    <a:prstGeom prst="rect">
                      <a:avLst/>
                    </a:prstGeom>
                  </am3d:spPr>
                  <am3d:camera>
                    <am3d:pos x="0" y="0" z="61302350"/>
                    <am3d:up dx="0" dy="36000000" dz="0"/>
                    <am3d:lookAt x="0" y="0" z="0"/>
                    <am3d:perspective fov="2700000"/>
                  </am3d:camera>
                  <am3d:trans>
                    <am3d:meterPerModelUnit n="190602" d="1000000"/>
                    <am3d:preTrans dx="2246715" dy="-8468697" dz="723917"/>
                    <am3d:scale>
                      <am3d:sx n="1000000" d="1000000"/>
                      <am3d:sy n="1000000" d="1000000"/>
                      <am3d:sz n="1000000" d="1000000"/>
                    </am3d:scale>
                    <am3d:rot/>
                    <am3d:postTrans dx="0" dy="0" dz="0"/>
                  </am3d:trans>
                  <am3d:raster rName="Office3DRenderer" rVer="16.0.8326">
                    <am3d:blip r:embed="rId8"/>
                  </am3d:raster>
                  <am3d:objViewport viewportSz="28180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6" name="3D Model 55" descr="Chat">
                <a:extLst>
                  <a:ext uri="{FF2B5EF4-FFF2-40B4-BE49-F238E27FC236}">
                    <a16:creationId xmlns:a16="http://schemas.microsoft.com/office/drawing/2014/main" id="{FBE9C6CD-B202-22D0-6FF1-F6EB122BC85F}"/>
                  </a:ext>
                </a:extLst>
              </p:cNvPr>
              <p:cNvPicPr>
                <a:picLocks noGrp="1" noRot="1" noChangeAspect="1" noMove="1" noResize="1" noEditPoints="1" noAdjustHandles="1" noChangeArrowheads="1" noChangeShapeType="1" noCrop="1"/>
              </p:cNvPicPr>
              <p:nvPr/>
            </p:nvPicPr>
            <p:blipFill>
              <a:blip r:embed="rId8"/>
              <a:stretch>
                <a:fillRect/>
              </a:stretch>
            </p:blipFill>
            <p:spPr>
              <a:xfrm>
                <a:off x="3632900" y="5332459"/>
                <a:ext cx="2505970" cy="1179021"/>
              </a:xfrm>
              <a:prstGeom prst="rect">
                <a:avLst/>
              </a:prstGeom>
            </p:spPr>
          </p:pic>
        </mc:Fallback>
      </mc:AlternateContent>
    </p:spTree>
    <p:extLst>
      <p:ext uri="{BB962C8B-B14F-4D97-AF65-F5344CB8AC3E}">
        <p14:creationId xmlns:p14="http://schemas.microsoft.com/office/powerpoint/2010/main" val="379599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2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0"/>
                                        <p:tgtEl>
                                          <p:spTgt spid="5"/>
                                        </p:tgtEl>
                                      </p:cBhvr>
                                    </p:animEffect>
                                    <p:anim calcmode="lin" valueType="num">
                                      <p:cBhvr>
                                        <p:cTn id="8" dur="10000" fill="hold"/>
                                        <p:tgtEl>
                                          <p:spTgt spid="5"/>
                                        </p:tgtEl>
                                        <p:attrNameLst>
                                          <p:attrName>ppt_x</p:attrName>
                                        </p:attrNameLst>
                                      </p:cBhvr>
                                      <p:tavLst>
                                        <p:tav tm="0">
                                          <p:val>
                                            <p:strVal val="#ppt_x"/>
                                          </p:val>
                                        </p:tav>
                                        <p:tav tm="100000">
                                          <p:val>
                                            <p:strVal val="#ppt_x"/>
                                          </p:val>
                                        </p:tav>
                                      </p:tavLst>
                                    </p:anim>
                                    <p:anim calcmode="lin" valueType="num">
                                      <p:cBhvr>
                                        <p:cTn id="9" dur="10000" fill="hold"/>
                                        <p:tgtEl>
                                          <p:spTgt spid="5"/>
                                        </p:tgtEl>
                                        <p:attrNameLst>
                                          <p:attrName>ppt_y</p:attrName>
                                        </p:attrNameLst>
                                      </p:cBhvr>
                                      <p:tavLst>
                                        <p:tav tm="0">
                                          <p:val>
                                            <p:strVal val="#ppt_y+.1"/>
                                          </p:val>
                                        </p:tav>
                                        <p:tav tm="100000">
                                          <p:val>
                                            <p:strVal val="#ppt_y"/>
                                          </p:val>
                                        </p:tav>
                                      </p:tavLst>
                                    </p:anim>
                                  </p:childTnLst>
                                </p:cTn>
                              </p:par>
                              <p:par>
                                <p:cTn id="10" presetID="37" presetClass="emph" presetSubtype="128" accel="10000" decel="10000" fill="hold" nodeType="withEffect">
                                  <p:stCondLst>
                                    <p:cond delay="20"/>
                                  </p:stCondLst>
                                  <p:childTnLst>
                                    <p:animRot by="21600000">
                                      <p:cBhvr>
                                        <p:cTn id="11" dur="40000" fill="hold"/>
                                        <p:tgtEl>
                                          <p:spTgt spid="56"/>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267" y="81867"/>
            <a:ext cx="6589199" cy="1280890"/>
          </a:xfrm>
        </p:spPr>
        <p:txBody>
          <a:bodyPr>
            <a:normAutofit/>
          </a:bodyPr>
          <a:lstStyle/>
          <a:p>
            <a:r>
              <a:rPr lang="en-US" dirty="0"/>
              <a:t>Impact Metrics &amp; Success Evaluation</a:t>
            </a:r>
          </a:p>
        </p:txBody>
      </p:sp>
      <p:graphicFrame>
        <p:nvGraphicFramePr>
          <p:cNvPr id="4" name="Content Placeholder 3">
            <a:extLst>
              <a:ext uri="{FF2B5EF4-FFF2-40B4-BE49-F238E27FC236}">
                <a16:creationId xmlns:a16="http://schemas.microsoft.com/office/drawing/2014/main" id="{CED39779-FE0F-2309-114F-42704F241F77}"/>
              </a:ext>
            </a:extLst>
          </p:cNvPr>
          <p:cNvGraphicFramePr>
            <a:graphicFrameLocks noGrp="1"/>
          </p:cNvGraphicFramePr>
          <p:nvPr>
            <p:ph idx="1"/>
            <p:extLst>
              <p:ext uri="{D42A27DB-BD31-4B8C-83A1-F6EECF244321}">
                <p14:modId xmlns:p14="http://schemas.microsoft.com/office/powerpoint/2010/main" val="2692775880"/>
              </p:ext>
            </p:extLst>
          </p:nvPr>
        </p:nvGraphicFramePr>
        <p:xfrm>
          <a:off x="817033" y="1386940"/>
          <a:ext cx="6989235" cy="3566160"/>
        </p:xfrm>
        <a:graphic>
          <a:graphicData uri="http://schemas.openxmlformats.org/drawingml/2006/table">
            <a:tbl>
              <a:tblPr>
                <a:tableStyleId>{35758FB7-9AC5-4552-8A53-C91805E547FA}</a:tableStyleId>
              </a:tblPr>
              <a:tblGrid>
                <a:gridCol w="2329745">
                  <a:extLst>
                    <a:ext uri="{9D8B030D-6E8A-4147-A177-3AD203B41FA5}">
                      <a16:colId xmlns:a16="http://schemas.microsoft.com/office/drawing/2014/main" val="3448740186"/>
                    </a:ext>
                  </a:extLst>
                </a:gridCol>
                <a:gridCol w="2329745">
                  <a:extLst>
                    <a:ext uri="{9D8B030D-6E8A-4147-A177-3AD203B41FA5}">
                      <a16:colId xmlns:a16="http://schemas.microsoft.com/office/drawing/2014/main" val="1076276738"/>
                    </a:ext>
                  </a:extLst>
                </a:gridCol>
                <a:gridCol w="2329745">
                  <a:extLst>
                    <a:ext uri="{9D8B030D-6E8A-4147-A177-3AD203B41FA5}">
                      <a16:colId xmlns:a16="http://schemas.microsoft.com/office/drawing/2014/main" val="1126754907"/>
                    </a:ext>
                  </a:extLst>
                </a:gridCol>
              </a:tblGrid>
              <a:tr h="0">
                <a:tc>
                  <a:txBody>
                    <a:bodyPr/>
                    <a:lstStyle/>
                    <a:p>
                      <a:r>
                        <a:rPr lang="en-US" b="1"/>
                        <a:t>Category</a:t>
                      </a:r>
                      <a:endParaRPr lang="en-US"/>
                    </a:p>
                  </a:txBody>
                  <a:tcPr anchor="ctr"/>
                </a:tc>
                <a:tc>
                  <a:txBody>
                    <a:bodyPr/>
                    <a:lstStyle/>
                    <a:p>
                      <a:r>
                        <a:rPr lang="en-US" b="1"/>
                        <a:t>Metric</a:t>
                      </a:r>
                      <a:endParaRPr lang="en-US"/>
                    </a:p>
                  </a:txBody>
                  <a:tcPr anchor="ctr"/>
                </a:tc>
                <a:tc>
                  <a:txBody>
                    <a:bodyPr/>
                    <a:lstStyle/>
                    <a:p>
                      <a:r>
                        <a:rPr lang="en-US" b="1"/>
                        <a:t>Why It Matters</a:t>
                      </a:r>
                      <a:endParaRPr lang="en-US"/>
                    </a:p>
                  </a:txBody>
                  <a:tcPr anchor="ctr"/>
                </a:tc>
                <a:extLst>
                  <a:ext uri="{0D108BD9-81ED-4DB2-BD59-A6C34878D82A}">
                    <a16:rowId xmlns:a16="http://schemas.microsoft.com/office/drawing/2014/main" val="3545885751"/>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ffectLst/>
                        </a:rPr>
                        <a:t>Financial Inclusion</a:t>
                      </a:r>
                      <a:r>
                        <a:rPr lang="en-US" dirty="0"/>
                        <a:t>📊</a:t>
                      </a:r>
                    </a:p>
                  </a:txBody>
                  <a:tcPr anchor="ctr"/>
                </a:tc>
                <a:tc>
                  <a:txBody>
                    <a:bodyPr/>
                    <a:lstStyle/>
                    <a:p>
                      <a:r>
                        <a:rPr lang="en-US" dirty="0">
                          <a:effectLst/>
                        </a:rPr>
                        <a:t>% of unbanked adopting app</a:t>
                      </a:r>
                    </a:p>
                  </a:txBody>
                  <a:tcPr anchor="ctr"/>
                </a:tc>
                <a:tc>
                  <a:txBody>
                    <a:bodyPr/>
                    <a:lstStyle/>
                    <a:p>
                      <a:r>
                        <a:rPr lang="en-US">
                          <a:effectLst/>
                        </a:rPr>
                        <a:t>Tracks reach to excluded groups</a:t>
                      </a:r>
                    </a:p>
                  </a:txBody>
                  <a:tcPr anchor="ctr"/>
                </a:tc>
                <a:extLst>
                  <a:ext uri="{0D108BD9-81ED-4DB2-BD59-A6C34878D82A}">
                    <a16:rowId xmlns:a16="http://schemas.microsoft.com/office/drawing/2014/main" val="4089214831"/>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ffectLst/>
                        </a:rPr>
                        <a:t>Literacy Improvement</a:t>
                      </a:r>
                      <a:r>
                        <a:rPr lang="en-US" dirty="0"/>
                        <a:t>📚</a:t>
                      </a:r>
                    </a:p>
                  </a:txBody>
                  <a:tcPr anchor="ctr"/>
                </a:tc>
                <a:tc>
                  <a:txBody>
                    <a:bodyPr/>
                    <a:lstStyle/>
                    <a:p>
                      <a:r>
                        <a:rPr lang="en-US">
                          <a:effectLst/>
                        </a:rPr>
                        <a:t>% completing literacy modules</a:t>
                      </a:r>
                    </a:p>
                  </a:txBody>
                  <a:tcPr anchor="ctr"/>
                </a:tc>
                <a:tc>
                  <a:txBody>
                    <a:bodyPr/>
                    <a:lstStyle/>
                    <a:p>
                      <a:r>
                        <a:rPr lang="en-US">
                          <a:effectLst/>
                        </a:rPr>
                        <a:t>Measures education uptake</a:t>
                      </a:r>
                    </a:p>
                  </a:txBody>
                  <a:tcPr anchor="ctr"/>
                </a:tc>
                <a:extLst>
                  <a:ext uri="{0D108BD9-81ED-4DB2-BD59-A6C34878D82A}">
                    <a16:rowId xmlns:a16="http://schemas.microsoft.com/office/drawing/2014/main" val="299959770"/>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ffectLst/>
                        </a:rPr>
                        <a:t>Economic Impact</a:t>
                      </a:r>
                      <a:r>
                        <a:rPr lang="en-US" dirty="0"/>
                        <a:t>💰</a:t>
                      </a:r>
                    </a:p>
                  </a:txBody>
                  <a:tcPr anchor="ctr"/>
                </a:tc>
                <a:tc>
                  <a:txBody>
                    <a:bodyPr/>
                    <a:lstStyle/>
                    <a:p>
                      <a:r>
                        <a:rPr lang="en-US">
                          <a:effectLst/>
                        </a:rPr>
                        <a:t>Avg. savings per user</a:t>
                      </a:r>
                    </a:p>
                  </a:txBody>
                  <a:tcPr anchor="ctr"/>
                </a:tc>
                <a:tc>
                  <a:txBody>
                    <a:bodyPr/>
                    <a:lstStyle/>
                    <a:p>
                      <a:r>
                        <a:rPr lang="en-US">
                          <a:effectLst/>
                        </a:rPr>
                        <a:t>Shows financial stability growth</a:t>
                      </a:r>
                    </a:p>
                  </a:txBody>
                  <a:tcPr anchor="ctr"/>
                </a:tc>
                <a:extLst>
                  <a:ext uri="{0D108BD9-81ED-4DB2-BD59-A6C34878D82A}">
                    <a16:rowId xmlns:a16="http://schemas.microsoft.com/office/drawing/2014/main" val="582595585"/>
                  </a:ext>
                </a:extLst>
              </a:tr>
              <a:tr h="0">
                <a:tc>
                  <a:txBody>
                    <a:bodyPr/>
                    <a:lstStyle/>
                    <a:p>
                      <a:r>
                        <a:rPr lang="en-US">
                          <a:effectLst/>
                        </a:rPr>
                        <a:t>Engagement</a:t>
                      </a:r>
                    </a:p>
                  </a:txBody>
                  <a:tcPr anchor="ctr"/>
                </a:tc>
                <a:tc>
                  <a:txBody>
                    <a:bodyPr/>
                    <a:lstStyle/>
                    <a:p>
                      <a:r>
                        <a:rPr lang="en-US">
                          <a:effectLst/>
                        </a:rPr>
                        <a:t>Frequency of app transactions</a:t>
                      </a:r>
                    </a:p>
                  </a:txBody>
                  <a:tcPr anchor="ctr"/>
                </a:tc>
                <a:tc>
                  <a:txBody>
                    <a:bodyPr/>
                    <a:lstStyle/>
                    <a:p>
                      <a:r>
                        <a:rPr lang="en-US">
                          <a:effectLst/>
                        </a:rPr>
                        <a:t>Indicates trust and usage</a:t>
                      </a:r>
                    </a:p>
                  </a:txBody>
                  <a:tcPr anchor="ctr"/>
                </a:tc>
                <a:extLst>
                  <a:ext uri="{0D108BD9-81ED-4DB2-BD59-A6C34878D82A}">
                    <a16:rowId xmlns:a16="http://schemas.microsoft.com/office/drawing/2014/main" val="3801399051"/>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ffectLst/>
                        </a:rPr>
                        <a:t>Community Feedback</a:t>
                      </a:r>
                      <a:r>
                        <a:rPr lang="en-US" dirty="0"/>
                        <a:t>📋</a:t>
                      </a:r>
                    </a:p>
                  </a:txBody>
                  <a:tcPr anchor="ctr"/>
                </a:tc>
                <a:tc>
                  <a:txBody>
                    <a:bodyPr/>
                    <a:lstStyle/>
                    <a:p>
                      <a:r>
                        <a:rPr lang="en-US">
                          <a:effectLst/>
                        </a:rPr>
                        <a:t>User satisfaction score (surveys)</a:t>
                      </a:r>
                    </a:p>
                  </a:txBody>
                  <a:tcPr anchor="ctr"/>
                </a:tc>
                <a:tc>
                  <a:txBody>
                    <a:bodyPr/>
                    <a:lstStyle/>
                    <a:p>
                      <a:r>
                        <a:rPr lang="en-US" dirty="0">
                          <a:effectLst/>
                        </a:rPr>
                        <a:t>Ensures solution meets needs</a:t>
                      </a:r>
                    </a:p>
                  </a:txBody>
                  <a:tcPr anchor="ctr"/>
                </a:tc>
                <a:extLst>
                  <a:ext uri="{0D108BD9-81ED-4DB2-BD59-A6C34878D82A}">
                    <a16:rowId xmlns:a16="http://schemas.microsoft.com/office/drawing/2014/main" val="3015296108"/>
                  </a:ext>
                </a:extLst>
              </a:tr>
            </a:tbl>
          </a:graphicData>
        </a:graphic>
      </p:graphicFrame>
      <mc:AlternateContent xmlns:mc="http://schemas.openxmlformats.org/markup-compatibility/2006">
        <mc:Choice xmlns:am3d="http://schemas.microsoft.com/office/drawing/2017/model3d" Requires="am3d">
          <p:graphicFrame>
            <p:nvGraphicFramePr>
              <p:cNvPr id="5" name="3D Model 4" descr="Pressure Gauge">
                <a:extLst>
                  <a:ext uri="{FF2B5EF4-FFF2-40B4-BE49-F238E27FC236}">
                    <a16:creationId xmlns:a16="http://schemas.microsoft.com/office/drawing/2014/main" id="{B993DC45-C430-2479-C39C-2BBF8BD0BC6F}"/>
                  </a:ext>
                </a:extLst>
              </p:cNvPr>
              <p:cNvGraphicFramePr>
                <a:graphicFrameLocks noChangeAspect="1"/>
              </p:cNvGraphicFramePr>
              <p:nvPr>
                <p:extLst>
                  <p:ext uri="{D42A27DB-BD31-4B8C-83A1-F6EECF244321}">
                    <p14:modId xmlns:p14="http://schemas.microsoft.com/office/powerpoint/2010/main" val="2279334636"/>
                  </p:ext>
                </p:extLst>
              </p:nvPr>
            </p:nvGraphicFramePr>
            <p:xfrm>
              <a:off x="7653616" y="5066529"/>
              <a:ext cx="1475328" cy="1791471"/>
            </p:xfrm>
            <a:graphic>
              <a:graphicData uri="http://schemas.microsoft.com/office/drawing/2017/model3d">
                <am3d:model3d r:embed="rId3">
                  <am3d:spPr>
                    <a:xfrm>
                      <a:off x="0" y="0"/>
                      <a:ext cx="1475328" cy="1791471"/>
                    </a:xfrm>
                    <a:prstGeom prst="rect">
                      <a:avLst/>
                    </a:prstGeom>
                  </am3d:spPr>
                  <am3d:camera>
                    <am3d:pos x="0" y="0" z="61478796"/>
                    <am3d:up dx="0" dy="36000000" dz="0"/>
                    <am3d:lookAt x="0" y="0" z="0"/>
                    <am3d:perspective fov="2700000"/>
                  </am3d:camera>
                  <am3d:trans>
                    <am3d:meterPerModelUnit n="4631774" d="1000000"/>
                    <am3d:preTrans dx="0" dy="2849051" dz="49367"/>
                    <am3d:scale>
                      <am3d:sx n="1000000" d="1000000"/>
                      <am3d:sy n="1000000" d="1000000"/>
                      <am3d:sz n="1000000" d="1000000"/>
                    </am3d:scale>
                    <am3d:rot/>
                    <am3d:postTrans dx="0" dy="0" dz="0"/>
                  </am3d:trans>
                  <am3d:raster rName="Office3DRenderer" rVer="16.0.8326">
                    <am3d:blip r:embed="rId4"/>
                  </am3d:raster>
                  <am3d:objViewport viewportSz="24055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Pressure Gauge">
                <a:extLst>
                  <a:ext uri="{FF2B5EF4-FFF2-40B4-BE49-F238E27FC236}">
                    <a16:creationId xmlns:a16="http://schemas.microsoft.com/office/drawing/2014/main" id="{B993DC45-C430-2479-C39C-2BBF8BD0BC6F}"/>
                  </a:ext>
                </a:extLst>
              </p:cNvPr>
              <p:cNvPicPr>
                <a:picLocks noGrp="1" noRot="1" noChangeAspect="1" noMove="1" noResize="1" noEditPoints="1" noAdjustHandles="1" noChangeArrowheads="1" noChangeShapeType="1" noCrop="1"/>
              </p:cNvPicPr>
              <p:nvPr/>
            </p:nvPicPr>
            <p:blipFill>
              <a:blip r:embed="rId4"/>
              <a:stretch>
                <a:fillRect/>
              </a:stretch>
            </p:blipFill>
            <p:spPr>
              <a:xfrm>
                <a:off x="7653616" y="5066529"/>
                <a:ext cx="1475328" cy="1791471"/>
              </a:xfrm>
              <a:prstGeom prst="rect">
                <a:avLst/>
              </a:prstGeom>
            </p:spPr>
          </p:pic>
        </mc:Fallback>
      </mc:AlternateContent>
      <p:sp>
        <p:nvSpPr>
          <p:cNvPr id="8" name="TextBox 7">
            <a:extLst>
              <a:ext uri="{FF2B5EF4-FFF2-40B4-BE49-F238E27FC236}">
                <a16:creationId xmlns:a16="http://schemas.microsoft.com/office/drawing/2014/main" id="{EC0985A2-2581-63E4-8B3D-34BD89F64AD9}"/>
              </a:ext>
            </a:extLst>
          </p:cNvPr>
          <p:cNvSpPr txBox="1"/>
          <p:nvPr/>
        </p:nvSpPr>
        <p:spPr>
          <a:xfrm>
            <a:off x="1024467" y="5473862"/>
            <a:ext cx="6383866" cy="646331"/>
          </a:xfrm>
          <a:prstGeom prst="rect">
            <a:avLst/>
          </a:prstGeom>
          <a:noFill/>
        </p:spPr>
        <p:txBody>
          <a:bodyPr wrap="square">
            <a:spAutoFit/>
          </a:bodyPr>
          <a:lstStyle/>
          <a:p>
            <a:r>
              <a:rPr lang="en-US" dirty="0"/>
              <a:t>Method: In-app analytics, surveys, partner reports, A/B testing on developed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32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32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32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32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32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4667" y="245533"/>
            <a:ext cx="7179733" cy="1659467"/>
          </a:xfrm>
        </p:spPr>
        <p:txBody>
          <a:bodyPr>
            <a:normAutofit/>
          </a:bodyPr>
          <a:lstStyle/>
          <a:p>
            <a:r>
              <a:rPr dirty="0"/>
              <a:t>Implementation </a:t>
            </a:r>
            <a:r>
              <a:rPr lang="en-US" dirty="0"/>
              <a:t>Plan: High-Level Timeline</a:t>
            </a:r>
            <a:endParaRPr dirty="0"/>
          </a:p>
        </p:txBody>
      </p:sp>
      <p:pic>
        <p:nvPicPr>
          <p:cNvPr id="6" name="Content Placeholder 5">
            <a:extLst>
              <a:ext uri="{FF2B5EF4-FFF2-40B4-BE49-F238E27FC236}">
                <a16:creationId xmlns:a16="http://schemas.microsoft.com/office/drawing/2014/main" id="{50782F52-B5DB-4DBD-1915-3A9B882EF41F}"/>
              </a:ext>
            </a:extLst>
          </p:cNvPr>
          <p:cNvPicPr>
            <a:picLocks noGrp="1" noChangeAspect="1"/>
          </p:cNvPicPr>
          <p:nvPr>
            <p:ph idx="1"/>
          </p:nvPr>
        </p:nvPicPr>
        <p:blipFill>
          <a:blip r:embed="rId3"/>
          <a:stretch>
            <a:fillRect/>
          </a:stretch>
        </p:blipFill>
        <p:spPr>
          <a:xfrm>
            <a:off x="923279" y="1913466"/>
            <a:ext cx="7822788" cy="3225801"/>
          </a:xfrm>
        </p:spPr>
      </p:pic>
      <p:pic>
        <p:nvPicPr>
          <p:cNvPr id="8" name="Graphic 7" descr="Flowchart outline">
            <a:extLst>
              <a:ext uri="{FF2B5EF4-FFF2-40B4-BE49-F238E27FC236}">
                <a16:creationId xmlns:a16="http://schemas.microsoft.com/office/drawing/2014/main" id="{DFFCC85E-62C0-A631-555C-13DDEBFF48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4533" y="781493"/>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4BA8-2351-B713-3D94-AE07B569DAB5}"/>
              </a:ext>
            </a:extLst>
          </p:cNvPr>
          <p:cNvSpPr>
            <a:spLocks noGrp="1"/>
          </p:cNvSpPr>
          <p:nvPr>
            <p:ph type="title"/>
          </p:nvPr>
        </p:nvSpPr>
        <p:spPr/>
        <p:txBody>
          <a:bodyPr/>
          <a:lstStyle/>
          <a:p>
            <a:r>
              <a:rPr lang="en-US" dirty="0"/>
              <a:t>Implementation Plan</a:t>
            </a:r>
          </a:p>
        </p:txBody>
      </p:sp>
      <p:sp>
        <p:nvSpPr>
          <p:cNvPr id="4" name="Rectangle 1">
            <a:extLst>
              <a:ext uri="{FF2B5EF4-FFF2-40B4-BE49-F238E27FC236}">
                <a16:creationId xmlns:a16="http://schemas.microsoft.com/office/drawing/2014/main" id="{707F74FF-95E6-4523-DB79-0D0C6700C85C}"/>
              </a:ext>
            </a:extLst>
          </p:cNvPr>
          <p:cNvSpPr>
            <a:spLocks noGrp="1" noChangeArrowheads="1"/>
          </p:cNvSpPr>
          <p:nvPr>
            <p:ph idx="1"/>
          </p:nvPr>
        </p:nvSpPr>
        <p:spPr bwMode="auto">
          <a:xfrm>
            <a:off x="609600" y="1772553"/>
            <a:ext cx="763693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Partnerships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Churches for trust workshops (Month 1).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Credit unions for FDIC-insured accounts (Months 4-6).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Small businesses (10 stores) for kiosks (Months 4-6).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935D26A5-2E8F-CE77-DD0D-5BEB57A70BF1}"/>
              </a:ext>
            </a:extLst>
          </p:cNvPr>
          <p:cNvSpPr txBox="1"/>
          <p:nvPr/>
        </p:nvSpPr>
        <p:spPr>
          <a:xfrm>
            <a:off x="2806995" y="3189814"/>
            <a:ext cx="5858539"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Regulatory Strategies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Consult state fintech regulators (Month 1).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Partner with FDIC-insured credit union for compliance (Months 4-6).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store-based KYC for ID verification (Months 4-6). </a:t>
            </a:r>
          </a:p>
          <a:p>
            <a:endParaRPr lang="en-US" dirty="0"/>
          </a:p>
        </p:txBody>
      </p:sp>
      <p:sp>
        <p:nvSpPr>
          <p:cNvPr id="16" name="TextBox 15">
            <a:extLst>
              <a:ext uri="{FF2B5EF4-FFF2-40B4-BE49-F238E27FC236}">
                <a16:creationId xmlns:a16="http://schemas.microsoft.com/office/drawing/2014/main" id="{89CB12B9-9FD9-4854-B202-FACB3C6EB785}"/>
              </a:ext>
            </a:extLst>
          </p:cNvPr>
          <p:cNvSpPr txBox="1"/>
          <p:nvPr/>
        </p:nvSpPr>
        <p:spPr>
          <a:xfrm>
            <a:off x="1446028" y="4944140"/>
            <a:ext cx="6687879"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Governance</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Executive Sponsors (Quarterly): Oversee strategy and funding.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Project Steering (Bi-Weekly): Review progress, resolve issues.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Project Team (Daily): Execute tasks, escalate risks.</a:t>
            </a:r>
          </a:p>
          <a:p>
            <a:endParaRPr lang="en-US" dirty="0"/>
          </a:p>
        </p:txBody>
      </p:sp>
    </p:spTree>
    <p:extLst>
      <p:ext uri="{BB962C8B-B14F-4D97-AF65-F5344CB8AC3E}">
        <p14:creationId xmlns:p14="http://schemas.microsoft.com/office/powerpoint/2010/main" val="4031886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Wisp</Template>
  <TotalTime>1241</TotalTime>
  <Words>2076</Words>
  <Application>Microsoft Office PowerPoint</Application>
  <PresentationFormat>On-screen Show (4:3)</PresentationFormat>
  <Paragraphs>168</Paragraphs>
  <Slides>12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Arial</vt:lpstr>
      <vt:lpstr>Century Gothic</vt:lpstr>
      <vt:lpstr>Inter</vt:lpstr>
      <vt:lpstr>Wingdings 3</vt:lpstr>
      <vt:lpstr>Wisp</vt:lpstr>
      <vt:lpstr>FinBright Solutions:  Empowering Riverwood Through Fintech </vt:lpstr>
      <vt:lpstr>Problem Statement &amp; Key Insights</vt:lpstr>
      <vt:lpstr>Target Audience Segmentation</vt:lpstr>
      <vt:lpstr>Solution Design</vt:lpstr>
      <vt:lpstr>Financial Literacy Component</vt:lpstr>
      <vt:lpstr>Inclusion Strategy &amp; Trust Building</vt:lpstr>
      <vt:lpstr>Impact Metrics &amp; Success Evaluation</vt:lpstr>
      <vt:lpstr>Implementation Plan: High-Level Timeline</vt:lpstr>
      <vt:lpstr>Implementation Plan</vt:lpstr>
      <vt:lpstr>Challenges &amp; Risk Mitigation</vt:lpstr>
      <vt:lpstr>Conclusion &amp; Next Steps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Ravuri, Rishitha</cp:lastModifiedBy>
  <cp:revision>40</cp:revision>
  <dcterms:created xsi:type="dcterms:W3CDTF">2013-01-27T09:14:16Z</dcterms:created>
  <dcterms:modified xsi:type="dcterms:W3CDTF">2025-03-26T15:35:59Z</dcterms:modified>
  <cp:category/>
</cp:coreProperties>
</file>